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3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9F6E-435D-4910-9EA7-7C2029C1A27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D4C9-1E26-41F2-B19C-D6CAAE08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9F6E-435D-4910-9EA7-7C2029C1A27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D4C9-1E26-41F2-B19C-D6CAAE08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8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9F6E-435D-4910-9EA7-7C2029C1A27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D4C9-1E26-41F2-B19C-D6CAAE08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9F6E-435D-4910-9EA7-7C2029C1A27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D4C9-1E26-41F2-B19C-D6CAAE08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1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9F6E-435D-4910-9EA7-7C2029C1A27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D4C9-1E26-41F2-B19C-D6CAAE08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2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9F6E-435D-4910-9EA7-7C2029C1A27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D4C9-1E26-41F2-B19C-D6CAAE08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5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9F6E-435D-4910-9EA7-7C2029C1A27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D4C9-1E26-41F2-B19C-D6CAAE08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2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9F6E-435D-4910-9EA7-7C2029C1A27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D4C9-1E26-41F2-B19C-D6CAAE08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9F6E-435D-4910-9EA7-7C2029C1A27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D4C9-1E26-41F2-B19C-D6CAAE08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2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9F6E-435D-4910-9EA7-7C2029C1A27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D4C9-1E26-41F2-B19C-D6CAAE08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5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9F6E-435D-4910-9EA7-7C2029C1A27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D4C9-1E26-41F2-B19C-D6CAAE08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8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9F6E-435D-4910-9EA7-7C2029C1A27C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D4C9-1E26-41F2-B19C-D6CAAE08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6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поведінки під час повітряної тривоги та правила находження в укритті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" y="1825627"/>
            <a:ext cx="8899302" cy="375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67427"/>
            <a:ext cx="10515600" cy="927279"/>
          </a:xfrm>
        </p:spPr>
        <p:txBody>
          <a:bodyPr/>
          <a:lstStyle/>
          <a:p>
            <a:pPr algn="ctr"/>
            <a:r>
              <a:rPr lang="uk-UA" sz="29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Застосунки для отримання оперативної інформації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25003" y="1000466"/>
            <a:ext cx="11384924" cy="560639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u="sng" dirty="0">
                <a:solidFill>
                  <a:prstClr val="black"/>
                </a:solidFill>
                <a:latin typeface="Bookman Old Style" panose="02050604050505020204" pitchFamily="18" charset="0"/>
              </a:rPr>
              <a:t>У застосунку відображаються 5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u="sng" dirty="0">
                <a:solidFill>
                  <a:prstClr val="black"/>
                </a:solidFill>
                <a:latin typeface="Bookman Old Style" panose="02050604050505020204" pitchFamily="18" charset="0"/>
              </a:rPr>
              <a:t>типів </a:t>
            </a:r>
            <a:r>
              <a:rPr lang="uk-UA" sz="1800" b="1" u="sng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тривог</a:t>
            </a:r>
            <a:r>
              <a:rPr lang="uk-UA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Повітряна тривога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Артилерійський обстріл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Вуличні бої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Хімічна загроза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Радіаційна небезпека.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2073" y="1989474"/>
            <a:ext cx="404396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dirty="0">
                <a:latin typeface="Bookman Old Style" panose="02050604050505020204" pitchFamily="18" charset="0"/>
              </a:rPr>
              <a:t>Слідкувати за сповіщеннями на вашою мобільному пристрої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073" y="1013345"/>
            <a:ext cx="404396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dirty="0">
                <a:latin typeface="Bookman Old Style" panose="02050604050505020204" pitchFamily="18" charset="0"/>
              </a:rPr>
              <a:t>Встановити спеціальний застосунок на мобільний телефон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2073" y="2965603"/>
            <a:ext cx="404396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dirty="0">
                <a:latin typeface="Bookman Old Style" panose="02050604050505020204" pitchFamily="18" charset="0"/>
              </a:rPr>
              <a:t>Підписатись на </a:t>
            </a:r>
            <a:r>
              <a:rPr lang="uk-UA" dirty="0" smtClean="0">
                <a:latin typeface="Bookman Old Style" panose="02050604050505020204" pitchFamily="18" charset="0"/>
              </a:rPr>
              <a:t>Новини порталу «Повітряна тривога»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939" y="1819323"/>
            <a:ext cx="2676042" cy="2923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747" y="3281075"/>
            <a:ext cx="3126804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18943"/>
            <a:ext cx="10515600" cy="695459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поведінки під час повітряної тривоги.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83336" y="798490"/>
            <a:ext cx="11719775" cy="605951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3334" y="798490"/>
            <a:ext cx="5692462" cy="3078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коледжі :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1.Зберігати спокій. Зберіть власні речі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2.Уважно слухати викладача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 бігти, не штовхатися, намагатись триматись групи та викладача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укритті поводитись спокійно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Після сигналу «Відбій повітряної тривоги спокійно шукуйтесь у ланцюжок і прямуйте до виходу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65948" y="798492"/>
            <a:ext cx="5937162" cy="3110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онлайн - навчання:</a:t>
            </a:r>
          </a:p>
          <a:p>
            <a:pPr marL="342900" indent="-342900" algn="just"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Зберігайте спокій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Одягніться, зачинить вікна, вимкніть електроприлади, газ, воду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Візьміть « рюкзак безпеки» і прямуйте до найближчої захисної споруди, якщо відсутні поблизу укриття дотримуйтеся правила «двох стін»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Після сигналу « Відбій повітряної тривоги»                 приєднуйтесь до онлайн - навчання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334" y="3876539"/>
            <a:ext cx="5692462" cy="2981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вулиці: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Зберігайте спокій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Прямуйте до найближчого укриття ( підвалу, паркінгу, підземного переходу, по можливості пошукайте заглиблення, яму, або хоча б високий бордюр)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Якщо укриттів поблизу немає, але вже чутно звуки вибуху упадіть на землю накрийте голову руками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Після сигналу « Відбій повітряної тривоги» зателефонуйте рідним. Якщо є поранення до швидкої допомоги за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65948" y="3908739"/>
            <a:ext cx="5937162" cy="2949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«Рюкзак безпеки»:</a:t>
            </a:r>
          </a:p>
          <a:p>
            <a:pPr marL="342900" indent="-342900" algn="just"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Пляшка чистої води, поживний батончик, сухофрукти або горіхи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Написати нотатки в якої буде інформація: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 ПІБ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ПІБ батьків + телефон + адреса проживання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Телефон + зарядний пристрій, павербанк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Індивідуальний набір ліків, засоби захисту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Вологі та сухі серветки, комплект змінної білизни та одягу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2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19731"/>
          </a:xfrm>
        </p:spPr>
        <p:txBody>
          <a:bodyPr>
            <a:noAutofit/>
          </a:bodyPr>
          <a:lstStyle/>
          <a:p>
            <a:pPr fontAlgn="base"/>
            <a:r>
              <a:rPr lang="uk-UA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перебування в укритті забороняється:</a:t>
            </a:r>
            <a:r>
              <a:rPr lang="uk-UA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819820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ходити по приміщенню без потреби;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дозволу пересувати предмети;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 заходити до службових приміщень;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намагатися самовільно включати (виключати) агрегати спеціального обладнання;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відкривати захисні двері;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шуміти;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палити;</a:t>
            </a:r>
            <a:endParaRPr lang="uk-UA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розпалювати відкритий вогонь</a:t>
            </a: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Покидати 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 можна з дозволу відповідальної особи після отримання 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сигналу «В</a:t>
            </a:r>
            <a:r>
              <a:rPr lang="uk-UA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ідбій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повітряної тривоги».</a:t>
            </a:r>
            <a:endParaRPr lang="uk-UA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959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791"/>
            <a:ext cx="10515600" cy="9401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 пережити кризу та зберегти спокій?</a:t>
            </a:r>
            <a:b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27" y="695459"/>
            <a:ext cx="6336407" cy="22666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sz="1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Агресія: як допомогти?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uk-UA" sz="18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    1. Зведіть до мінімуму кількість людей навколо (за можливості).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    2. Дайте людині можливість випустити емоції.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    3. Дайте роботу, пов'язану з високим фізичним навантаженням.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    4. Демонструйте доброзичливість.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    5. Намагайтеся розрядити ситуацію смішними коментарями або діями.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7" y="3458818"/>
            <a:ext cx="3554276" cy="1993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68" y="695459"/>
            <a:ext cx="3104882" cy="22666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08868" y="3421060"/>
            <a:ext cx="74139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Панічна атака: як допомогти?</a:t>
            </a:r>
          </a:p>
          <a:p>
            <a:pPr lvl="0" algn="just">
              <a:defRPr/>
            </a:pPr>
            <a:endParaRPr lang="uk-UA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lvl="0" algn="just">
              <a:defRPr/>
            </a:pPr>
            <a:r>
              <a:rPr lang="uk-UA" dirty="0">
                <a:solidFill>
                  <a:prstClr val="black"/>
                </a:solidFill>
                <a:latin typeface="Bookman Old Style" panose="02050604050505020204" pitchFamily="18" charset="0"/>
              </a:rPr>
              <a:t>    1. Попросіть людину сісти, опустити голову та впертися ногами в підлогу.</a:t>
            </a:r>
          </a:p>
          <a:p>
            <a:pPr lvl="0" algn="just">
              <a:defRPr/>
            </a:pPr>
            <a:r>
              <a:rPr lang="uk-UA" dirty="0">
                <a:solidFill>
                  <a:prstClr val="black"/>
                </a:solidFill>
                <a:latin typeface="Bookman Old Style" panose="02050604050505020204" pitchFamily="18" charset="0"/>
              </a:rPr>
              <a:t>    2. Попросіть зосередитися на диханні і дихати повільно.</a:t>
            </a:r>
          </a:p>
          <a:p>
            <a:pPr lvl="0" algn="just">
              <a:defRPr/>
            </a:pPr>
            <a:r>
              <a:rPr lang="uk-UA" dirty="0">
                <a:solidFill>
                  <a:prstClr val="black"/>
                </a:solidFill>
                <a:latin typeface="Bookman Old Style" panose="02050604050505020204" pitchFamily="18" charset="0"/>
              </a:rPr>
              <a:t>    3. Переведіть увагу. Попросіть людину розповісти про те, що вона бачить і чує.</a:t>
            </a:r>
          </a:p>
        </p:txBody>
      </p:sp>
    </p:spTree>
    <p:extLst>
      <p:ext uri="{BB962C8B-B14F-4D97-AF65-F5344CB8AC3E}">
        <p14:creationId xmlns:p14="http://schemas.microsoft.com/office/powerpoint/2010/main" val="3295819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474</Words>
  <Application>Microsoft Office PowerPoint</Application>
  <PresentationFormat>Произвольный</PresentationFormat>
  <Paragraphs>78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Правила поведінки під час повітряної тривоги та правила находження в укритті</vt:lpstr>
      <vt:lpstr>Застосунки для отримання оперативної інформації</vt:lpstr>
      <vt:lpstr>Правила поведінки під час повітряної тривоги.</vt:lpstr>
      <vt:lpstr>Під час перебування в укритті забороняється: </vt:lpstr>
      <vt:lpstr>Як пережити кризу та зберегти спокій?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поведінки під час повітряної тривоги та правила находження в укритті</dc:title>
  <dc:creator>Admin</dc:creator>
  <cp:lastModifiedBy>1</cp:lastModifiedBy>
  <cp:revision>18</cp:revision>
  <dcterms:created xsi:type="dcterms:W3CDTF">2023-08-21T08:38:04Z</dcterms:created>
  <dcterms:modified xsi:type="dcterms:W3CDTF">2026-01-14T13:07:41Z</dcterms:modified>
</cp:coreProperties>
</file>