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3" r:id="rId4"/>
    <p:sldId id="262" r:id="rId5"/>
    <p:sldId id="261" r:id="rId6"/>
  </p:sldIdLst>
  <p:sldSz cx="12192000" cy="6858000"/>
  <p:notesSz cx="6888163" cy="100187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27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8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74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45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55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1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64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05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59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76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8824-7196-4ED4-BA24-75766AC4F13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D330-36CB-4165-A698-8605262B0D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30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"/>
            <a:ext cx="12192000" cy="6614612"/>
          </a:xfrm>
          <a:prstGeom prst="rect">
            <a:avLst/>
          </a:prstGeom>
          <a:effectLst>
            <a:glow>
              <a:schemeClr val="accent1"/>
            </a:glow>
            <a:softEdge rad="114300"/>
          </a:effectLst>
        </p:spPr>
      </p:pic>
      <p:sp>
        <p:nvSpPr>
          <p:cNvPr id="4" name="TextBox 3"/>
          <p:cNvSpPr txBox="1"/>
          <p:nvPr/>
        </p:nvSpPr>
        <p:spPr>
          <a:xfrm>
            <a:off x="438740" y="515847"/>
            <a:ext cx="1144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 «УКРАЇНСЬКА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ХОЛДИНГОВА ЛІСОПИЛЬНА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КОМПАНІЯ»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підприємство, яке входить в ТОП 10 найбільших лісопильних підприємств у Східній Європі, розширює команду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7" y="5275983"/>
            <a:ext cx="2513347" cy="1259276"/>
          </a:xfrm>
          <a:prstGeom prst="rect">
            <a:avLst/>
          </a:prstGeom>
          <a:effectLst>
            <a:reflection endPos="0" dist="50800" dir="5400000" sy="-100000" algn="bl" rotWithShape="0"/>
            <a:softEdge rad="38100"/>
          </a:effectLst>
        </p:spPr>
      </p:pic>
      <p:sp>
        <p:nvSpPr>
          <p:cNvPr id="7" name="TextBox 6"/>
          <p:cNvSpPr txBox="1"/>
          <p:nvPr/>
        </p:nvSpPr>
        <p:spPr>
          <a:xfrm>
            <a:off x="5268685" y="6135149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рік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3219" y="6135149"/>
            <a:ext cx="2955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– Юрій Сотник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7097" y="853581"/>
            <a:ext cx="104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надсучасне </a:t>
            </a:r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виробниче устаткування, великі складські приміщення та мережа транспортних комунікацій</a:t>
            </a:r>
            <a:r>
              <a:rPr lang="uk-UA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114" y="213930"/>
            <a:ext cx="10666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холдингова лісопильна компанія (УХЛК)</a:t>
            </a:r>
            <a:r>
              <a:rPr lang="uk-UA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903" y="5332119"/>
            <a:ext cx="10599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та виробництво</a:t>
            </a:r>
          </a:p>
          <a:p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Надсучасне обладнання.</a:t>
            </a:r>
          </a:p>
          <a:p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Австрійські сушильні камери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Mühlböck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якісне сушіння з мінімальними енерговитратами.</a:t>
            </a:r>
          </a:p>
          <a:p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Дві лінії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 </a:t>
            </a:r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високоточно сортують сировину по перетинах і довжинах.</a:t>
            </a:r>
          </a:p>
          <a:p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Система контролю якості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MICROTEC </a:t>
            </a:r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уникнути помилок властивих «людському фактору</a:t>
            </a:r>
            <a:r>
              <a:rPr lang="uk-UA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903" y="4455076"/>
            <a:ext cx="10790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Якість, екологія та стандарти</a:t>
            </a:r>
          </a:p>
          <a:p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Дотримання міжнародних стандартів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сферах якості, охорони праці та екології.</a:t>
            </a:r>
          </a:p>
          <a:p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Виробництво відповідає екологічним стандартам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FSC, </a:t>
            </a:r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гарантує відповідальне використання ресурсів.</a:t>
            </a:r>
          </a:p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9366"/>
          <a:stretch/>
        </p:blipFill>
        <p:spPr>
          <a:xfrm>
            <a:off x="7134807" y="2099956"/>
            <a:ext cx="4859048" cy="2768135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effectLst>
            <a:glow>
              <a:schemeClr val="accent1"/>
            </a:glow>
            <a:outerShdw sx="1000" sy="1000" algn="ctr" rotWithShape="0">
              <a:schemeClr val="tx2"/>
            </a:outerShdw>
            <a:reflection endPos="0" dir="5400000" sy="-100000" algn="bl" rotWithShape="0"/>
            <a:softEdge rad="787400"/>
          </a:effectLst>
        </p:spPr>
      </p:pic>
      <p:sp>
        <p:nvSpPr>
          <p:cNvPr id="11" name="TextBox 10"/>
          <p:cNvSpPr txBox="1"/>
          <p:nvPr/>
        </p:nvSpPr>
        <p:spPr>
          <a:xfrm>
            <a:off x="256903" y="1038247"/>
            <a:ext cx="110439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uk-UA" sz="3600" b="1" dirty="0" smtClean="0">
                <a:solidFill>
                  <a:srgbClr val="00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2015 рік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початок </a:t>
            </a:r>
            <a:r>
              <a:rPr lang="uk-UA" sz="16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наймасштабнішого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в Україні в області лісопереробки.</a:t>
            </a:r>
            <a:endParaRPr lang="uk-UA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3600" b="1" dirty="0">
                <a:solidFill>
                  <a:srgbClr val="00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1,2 млн м³ лісу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виробничі потужності переробки круглого лісу.</a:t>
            </a:r>
            <a:endParaRPr lang="uk-UA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uk-UA" sz="3600" b="1" dirty="0">
                <a:solidFill>
                  <a:srgbClr val="00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36 </a:t>
            </a:r>
            <a:r>
              <a:rPr lang="uk-UA" sz="3600" b="1" dirty="0" smtClean="0">
                <a:solidFill>
                  <a:srgbClr val="00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га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загальна 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підприємства.</a:t>
            </a:r>
            <a:endParaRPr lang="uk-UA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uk-UA" sz="3600" b="1" dirty="0">
                <a:solidFill>
                  <a:srgbClr val="00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400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 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 на підприємстві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 </a:t>
            </a:r>
            <a:r>
              <a:rPr lang="uk-UA" sz="3600" b="1" dirty="0" smtClean="0">
                <a:solidFill>
                  <a:srgbClr val="00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&gt;29,5 млн грн 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сплачено податків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 за 2024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рік.</a:t>
            </a:r>
            <a:endParaRPr lang="uk-UA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(в тому числі </a:t>
            </a:r>
            <a:r>
              <a:rPr lang="uk-UA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млн грн </a:t>
            </a:r>
            <a:r>
              <a:rPr lang="uk-UA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місцевого бюджету)</a:t>
            </a:r>
          </a:p>
        </p:txBody>
      </p:sp>
    </p:spTree>
    <p:extLst>
      <p:ext uri="{BB962C8B-B14F-4D97-AF65-F5344CB8AC3E}">
        <p14:creationId xmlns:p14="http://schemas.microsoft.com/office/powerpoint/2010/main" val="2117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94" y="2479040"/>
            <a:ext cx="7143960" cy="3905351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4" name="TextBox 3"/>
          <p:cNvSpPr txBox="1"/>
          <p:nvPr/>
        </p:nvSpPr>
        <p:spPr>
          <a:xfrm>
            <a:off x="940528" y="627017"/>
            <a:ext cx="10258696" cy="563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375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Шукаємо активних, відповідальних людей, які хочуть розвиватися разом із нами, з досвідом роботи та без нього. </a:t>
            </a:r>
            <a:endParaRPr lang="uk-UA" sz="2400" b="1" dirty="0" smtClean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375"/>
              </a:spcAft>
            </a:pPr>
            <a:r>
              <a:rPr lang="uk-UA" sz="2400" b="1" u="sng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 </a:t>
            </a:r>
            <a:r>
              <a:rPr lang="uk-UA" sz="2400" b="1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вакансії</a:t>
            </a:r>
            <a:r>
              <a:rPr lang="uk-UA" sz="2400" b="1" u="sng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u="sng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 оператор </a:t>
            </a: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автоматичних та напівавтоматичних лініях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деревообробленні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верстатник деревообробних</a:t>
            </a: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верстатів;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оператор котельні;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технік </a:t>
            </a: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виробничих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професій;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заточувальник;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контролер якості;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прибиральник;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підсобний робітник.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528" y="6189727"/>
            <a:ext cx="5723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(50 </a:t>
            </a:r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на постійну </a:t>
            </a:r>
            <a:r>
              <a:rPr lang="uk-UA" sz="32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основу)</a:t>
            </a:r>
            <a:endParaRPr lang="uk-UA" sz="32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r="7392"/>
          <a:stretch/>
        </p:blipFill>
        <p:spPr>
          <a:xfrm>
            <a:off x="130630" y="3342110"/>
            <a:ext cx="5460274" cy="3390409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TextBox 2"/>
          <p:cNvSpPr txBox="1"/>
          <p:nvPr/>
        </p:nvSpPr>
        <p:spPr>
          <a:xfrm>
            <a:off x="6127040" y="1409465"/>
            <a:ext cx="5943040" cy="441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 працювати на провідному</a:t>
            </a: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підприємстві галузі;</a:t>
            </a:r>
            <a:endParaRPr lang="uk-UA" sz="19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офіційне працевлаштування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надаємо житло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9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повний соціальний пакет;</a:t>
            </a:r>
            <a:endParaRPr lang="uk-UA" sz="19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гідну оплату праці;</a:t>
            </a:r>
            <a:endParaRPr lang="uk-UA" sz="19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зручний змінний графік роботи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дружній </a:t>
            </a: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 і підтримку 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адаптації</a:t>
            </a: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9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безкоштовну </a:t>
            </a: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доставку на роботу та 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роботи  </a:t>
            </a: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транспортом </a:t>
            </a: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9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стабільність </a:t>
            </a: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впевненість 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 завтрашньому дні;</a:t>
            </a:r>
            <a:endParaRPr lang="uk-UA" sz="19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можливість </a:t>
            </a:r>
            <a:r>
              <a:rPr lang="uk-UA" sz="19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бронювання для </a:t>
            </a:r>
            <a:r>
              <a:rPr lang="uk-UA" sz="19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чоловіків.</a:t>
            </a:r>
            <a:endParaRPr lang="uk-U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76774"/>
            <a:ext cx="5477692" cy="308120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7" name="TextBox 6"/>
          <p:cNvSpPr txBox="1"/>
          <p:nvPr/>
        </p:nvSpPr>
        <p:spPr>
          <a:xfrm>
            <a:off x="7284104" y="568314"/>
            <a:ext cx="256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пропонуємо:</a:t>
            </a:r>
            <a:endParaRPr lang="uk-UA" sz="24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9366"/>
          <a:stretch/>
        </p:blipFill>
        <p:spPr>
          <a:xfrm>
            <a:off x="71120" y="203199"/>
            <a:ext cx="5831840" cy="3322321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effectLst>
            <a:glow>
              <a:schemeClr val="accent1"/>
            </a:glow>
            <a:outerShdw sx="1000" sy="1000" algn="ctr" rotWithShape="0">
              <a:schemeClr val="tx2"/>
            </a:outerShdw>
            <a:reflection endPos="0" dir="5400000" sy="-100000" algn="bl" rotWithShape="0"/>
            <a:softEdge rad="8509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83" y="3799840"/>
            <a:ext cx="5386917" cy="2895600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5" name="TextBox 4"/>
          <p:cNvSpPr txBox="1"/>
          <p:nvPr/>
        </p:nvSpPr>
        <p:spPr>
          <a:xfrm>
            <a:off x="5895748" y="898477"/>
            <a:ext cx="60596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Зацікавила пропозиція?</a:t>
            </a:r>
          </a:p>
          <a:p>
            <a:pPr algn="ctr"/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Чекаємо на Вас за </a:t>
            </a:r>
            <a:r>
              <a:rPr lang="uk-UA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 обл.,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м.Коростень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вул.С.Кемського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</a:p>
          <a:p>
            <a:pPr algn="ctr"/>
            <a:endParaRPr 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Телефонуйте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номерами:</a:t>
            </a:r>
          </a:p>
          <a:p>
            <a:pPr algn="ctr"/>
            <a:endParaRPr 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067-446-39-03, 067-446-38-06</a:t>
            </a:r>
          </a:p>
          <a:p>
            <a:pPr algn="ctr"/>
            <a:r>
              <a:rPr lang="uk-UA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ідділ кадрів)</a:t>
            </a:r>
            <a:endParaRPr lang="uk-UA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3" y="3616413"/>
            <a:ext cx="5971446" cy="3079027"/>
          </a:xfrm>
          <a:prstGeom prst="rect">
            <a:avLst/>
          </a:prstGeom>
          <a:effectLst>
            <a:softEdge rad="685800"/>
          </a:effectLst>
        </p:spPr>
      </p:pic>
    </p:spTree>
    <p:extLst>
      <p:ext uri="{BB962C8B-B14F-4D97-AF65-F5344CB8AC3E}">
        <p14:creationId xmlns:p14="http://schemas.microsoft.com/office/powerpoint/2010/main" val="30223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381</Words>
  <Application>Microsoft Office PowerPoint</Application>
  <PresentationFormat>Широкий екран</PresentationFormat>
  <Paragraphs>57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 Black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ТОВАРИСТВО З ОБМЕЖЕНОЮ ВІДПОВІДАЛЬНІСТЮ «УКРАЇНСЬКА ХОЛДИНГОВА ЛІСОПИЛЬНА КОМПАНІЯ» 11501, Україна, Житомирська обл., м. Коростень вул. Сергія Кемського, 11-Т Код ЄДРПОУ: 39325379</dc:title>
  <dc:creator>Алла Борисівна Козаченко</dc:creator>
  <cp:lastModifiedBy>Людмила Юріївна Іванець</cp:lastModifiedBy>
  <cp:revision>52</cp:revision>
  <cp:lastPrinted>2025-03-14T12:05:54Z</cp:lastPrinted>
  <dcterms:created xsi:type="dcterms:W3CDTF">2025-03-12T14:06:56Z</dcterms:created>
  <dcterms:modified xsi:type="dcterms:W3CDTF">2025-03-25T09:01:46Z</dcterms:modified>
</cp:coreProperties>
</file>