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96B787"/>
    <a:srgbClr val="F8E2F4"/>
    <a:srgbClr val="B9D4DF"/>
    <a:srgbClr val="E4C6B4"/>
    <a:srgbClr val="EFEEB7"/>
    <a:srgbClr val="BAECC5"/>
    <a:srgbClr val="F1E6F4"/>
    <a:srgbClr val="DCD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1E83E9-D45D-4737-B0DD-B66117BEE2C5}"/>
              </a:ext>
            </a:extLst>
          </p:cNvPr>
          <p:cNvSpPr txBox="1"/>
          <p:nvPr/>
        </p:nvSpPr>
        <p:spPr>
          <a:xfrm>
            <a:off x="3657600" y="357809"/>
            <a:ext cx="607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Малинський фаховий коледж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EE16CF-7B0F-45B1-B42F-6AB0408DC751}"/>
              </a:ext>
            </a:extLst>
          </p:cNvPr>
          <p:cNvSpPr/>
          <p:nvPr/>
        </p:nvSpPr>
        <p:spPr>
          <a:xfrm>
            <a:off x="1643270" y="2056435"/>
            <a:ext cx="95597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cap="none" spc="5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 опитування</a:t>
            </a:r>
          </a:p>
          <a:p>
            <a:pPr algn="ctr"/>
            <a:r>
              <a:rPr lang="uk-UA" sz="5400" b="1" i="1" cap="none" spc="50" dirty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педагогічних працівників</a:t>
            </a:r>
          </a:p>
        </p:txBody>
      </p:sp>
      <p:pic>
        <p:nvPicPr>
          <p:cNvPr id="4098" name="Picture 2" descr="Преподаватель Курс Лектор Школьное образование, учитель, класс, служба,  рука png | PNGWing">
            <a:extLst>
              <a:ext uri="{FF2B5EF4-FFF2-40B4-BE49-F238E27FC236}">
                <a16:creationId xmlns:a16="http://schemas.microsoft.com/office/drawing/2014/main" id="{32CB786F-1C3F-4B05-95A8-B5018DC76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6" y="4309183"/>
            <a:ext cx="2209800" cy="2066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Учитель PNG">
            <a:extLst>
              <a:ext uri="{FF2B5EF4-FFF2-40B4-BE49-F238E27FC236}">
                <a16:creationId xmlns:a16="http://schemas.microsoft.com/office/drawing/2014/main" id="{1774D3E6-EA5F-4EEB-B40E-E38F4E4B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731" y="343301"/>
            <a:ext cx="1672015" cy="1732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102" name="Picture 6" descr="Онлайн-опитування – Центр прикладних досліджень">
            <a:extLst>
              <a:ext uri="{FF2B5EF4-FFF2-40B4-BE49-F238E27FC236}">
                <a16:creationId xmlns:a16="http://schemas.microsoft.com/office/drawing/2014/main" id="{FA02D3CA-D68F-49D1-A147-CE2D381C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6" y="312601"/>
            <a:ext cx="2895600" cy="157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Онлайн опитування громадської думки щодо стану сфери культури на місцевому  рівні">
            <a:extLst>
              <a:ext uri="{FF2B5EF4-FFF2-40B4-BE49-F238E27FC236}">
                <a16:creationId xmlns:a16="http://schemas.microsoft.com/office/drawing/2014/main" id="{17AE6AD5-26A6-4DF5-A71B-566199F4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10" y="4721902"/>
            <a:ext cx="3847979" cy="1219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Розпочато онлайн-опитування щодо безпечності проживання в місті Татарбунари  та Татарбунарському районі :: Ізбірком :: Головні події Одеси">
            <a:extLst>
              <a:ext uri="{FF2B5EF4-FFF2-40B4-BE49-F238E27FC236}">
                <a16:creationId xmlns:a16="http://schemas.microsoft.com/office/drawing/2014/main" id="{084B9C58-F306-482F-BABF-D0BD61F41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791" y="4322514"/>
            <a:ext cx="1753723" cy="1753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420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E54D43-DAFE-4F94-AF50-0E89047266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1781" y="544594"/>
            <a:ext cx="5972175" cy="27108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2C5BECE-7C70-4E02-841B-B447FDA9D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49683"/>
              </p:ext>
            </p:extLst>
          </p:nvPr>
        </p:nvGraphicFramePr>
        <p:xfrm>
          <a:off x="5276538" y="3429000"/>
          <a:ext cx="6616008" cy="2862580"/>
        </p:xfrm>
        <a:graphic>
          <a:graphicData uri="http://schemas.openxmlformats.org/drawingml/2006/table">
            <a:tbl>
              <a:tblPr firstRow="1" firstCol="1" bandRow="1"/>
              <a:tblGrid>
                <a:gridCol w="4916773">
                  <a:extLst>
                    <a:ext uri="{9D8B030D-6E8A-4147-A177-3AD203B41FA5}">
                      <a16:colId xmlns:a16="http://schemas.microsoft.com/office/drawing/2014/main" val="706288102"/>
                    </a:ext>
                  </a:extLst>
                </a:gridCol>
                <a:gridCol w="1110263">
                  <a:extLst>
                    <a:ext uri="{9D8B030D-6E8A-4147-A177-3AD203B41FA5}">
                      <a16:colId xmlns:a16="http://schemas.microsoft.com/office/drawing/2014/main" val="1716632162"/>
                    </a:ext>
                  </a:extLst>
                </a:gridCol>
                <a:gridCol w="588972">
                  <a:extLst>
                    <a:ext uri="{9D8B030D-6E8A-4147-A177-3AD203B41FA5}">
                      <a16:colId xmlns:a16="http://schemas.microsoft.com/office/drawing/2014/main" val="10551742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Джерела інформування здобувачів освіти про критерії оцінювання навчальних досягнень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71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Інформування здобувачів освіти на початку навчального року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54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Розміщення критеріїв оцінювання на інформаційній дошці в кабінеті, інтерактивній платформі закладу освіти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47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Інформування здобувачів освіти перед вивченням кожної теми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762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Пояснення здобувачам освіти індивідуально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31171"/>
                  </a:ext>
                </a:extLst>
              </a:tr>
            </a:tbl>
          </a:graphicData>
        </a:graphic>
      </p:graphicFrame>
      <p:pic>
        <p:nvPicPr>
          <p:cNvPr id="2052" name="Picture 4" descr="Каково быть студентом?">
            <a:extLst>
              <a:ext uri="{FF2B5EF4-FFF2-40B4-BE49-F238E27FC236}">
                <a16:creationId xmlns:a16="http://schemas.microsoft.com/office/drawing/2014/main" id="{0F0422ED-5A50-4690-B567-9BC29EB1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47" y="4588708"/>
            <a:ext cx="246697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тудент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302C77D8-D032-44A1-ACE2-8D8CB2D8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99" y="566420"/>
            <a:ext cx="3237875" cy="2312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123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A3697B-4EEC-43F5-976E-2ACD21414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2618" y="704912"/>
            <a:ext cx="5646764" cy="3208067"/>
          </a:xfrm>
          <a:prstGeom prst="rect">
            <a:avLst/>
          </a:prstGeom>
        </p:spPr>
      </p:pic>
      <p:pic>
        <p:nvPicPr>
          <p:cNvPr id="3074" name="Picture 2" descr="Я - студент&quot;: библиотечная акция">
            <a:extLst>
              <a:ext uri="{FF2B5EF4-FFF2-40B4-BE49-F238E27FC236}">
                <a16:creationId xmlns:a16="http://schemas.microsoft.com/office/drawing/2014/main" id="{DE355F78-2777-457B-83C1-8A05026E6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1" y="704912"/>
            <a:ext cx="2402954" cy="32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ector иллюстрация образования знания при студенты парня и девушки нося  большой стог книг Студент человека и женщины Иллюстрация вектора -  иллюстрации насчитывающей прочитано, образование: 113316455">
            <a:extLst>
              <a:ext uri="{FF2B5EF4-FFF2-40B4-BE49-F238E27FC236}">
                <a16:creationId xmlns:a16="http://schemas.microsoft.com/office/drawing/2014/main" id="{87CA0BC2-8BD6-4786-B670-CC92C74C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295" y="704911"/>
            <a:ext cx="2578306" cy="32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качать файл студента колледжа PNG бесплатно - PNG All">
            <a:extLst>
              <a:ext uri="{FF2B5EF4-FFF2-40B4-BE49-F238E27FC236}">
                <a16:creationId xmlns:a16="http://schemas.microsoft.com/office/drawing/2014/main" id="{D74C6EAE-AF4B-4852-9185-2A17B48B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18" y="4296322"/>
            <a:ext cx="5646763" cy="23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3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F78E27-8A1E-4B4A-936A-F2B98AFFE0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12236" y="599606"/>
            <a:ext cx="7702107" cy="5756224"/>
          </a:xfrm>
          <a:prstGeom prst="rect">
            <a:avLst/>
          </a:prstGeom>
        </p:spPr>
      </p:pic>
      <p:pic>
        <p:nvPicPr>
          <p:cNvPr id="4098" name="Picture 2" descr="ХПІ популяризує принципи академічної доброчесності в Україні – Національний  технічний університет">
            <a:extLst>
              <a:ext uri="{FF2B5EF4-FFF2-40B4-BE49-F238E27FC236}">
                <a16:creationId xmlns:a16="http://schemas.microsoft.com/office/drawing/2014/main" id="{E48B90E8-0FB8-4B85-A2B3-930A3317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0" y="599606"/>
            <a:ext cx="292604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кадемічна доброчесність | ЛНТУ">
            <a:extLst>
              <a:ext uri="{FF2B5EF4-FFF2-40B4-BE49-F238E27FC236}">
                <a16:creationId xmlns:a16="http://schemas.microsoft.com/office/drawing/2014/main" id="{3F2FA974-CB97-4BD5-931D-4B9145EC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0" y="2852348"/>
            <a:ext cx="292604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кадемічна доброчесність - Старовижівський ліцей Старовижівської селищної  ради">
            <a:extLst>
              <a:ext uri="{FF2B5EF4-FFF2-40B4-BE49-F238E27FC236}">
                <a16:creationId xmlns:a16="http://schemas.microsoft.com/office/drawing/2014/main" id="{024B9851-23C3-4115-AB41-3DF80266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9" y="4900690"/>
            <a:ext cx="2926047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9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5382A3-17C9-47FB-A5CC-6D3D4CF39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01588" y="509666"/>
            <a:ext cx="6457924" cy="2557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3BB5815-E569-4CF5-A30E-0585806A1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33424"/>
              </p:ext>
            </p:extLst>
          </p:nvPr>
        </p:nvGraphicFramePr>
        <p:xfrm>
          <a:off x="194873" y="4522175"/>
          <a:ext cx="7045377" cy="1967611"/>
        </p:xfrm>
        <a:graphic>
          <a:graphicData uri="http://schemas.openxmlformats.org/drawingml/2006/table">
            <a:tbl>
              <a:tblPr firstRow="1" firstCol="1" bandRow="1"/>
              <a:tblGrid>
                <a:gridCol w="5366422">
                  <a:extLst>
                    <a:ext uri="{9D8B030D-6E8A-4147-A177-3AD203B41FA5}">
                      <a16:colId xmlns:a16="http://schemas.microsoft.com/office/drawing/2014/main" val="24172646"/>
                    </a:ext>
                  </a:extLst>
                </a:gridCol>
                <a:gridCol w="1051759">
                  <a:extLst>
                    <a:ext uri="{9D8B030D-6E8A-4147-A177-3AD203B41FA5}">
                      <a16:colId xmlns:a16="http://schemas.microsoft.com/office/drawing/2014/main" val="3286586089"/>
                    </a:ext>
                  </a:extLst>
                </a:gridCol>
                <a:gridCol w="627196">
                  <a:extLst>
                    <a:ext uri="{9D8B030D-6E8A-4147-A177-3AD203B41FA5}">
                      <a16:colId xmlns:a16="http://schemas.microsoft.com/office/drawing/2014/main" val="2348383716"/>
                    </a:ext>
                  </a:extLst>
                </a:gridCol>
              </a:tblGrid>
              <a:tr h="100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Напрями поширень власного педагогічного досвіду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21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Публікації на сайті закладу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331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професійних спільнотах соціальних мереж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77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матеріалах та/або виступах конференцій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684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фахових виданнях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161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маю оприлюднених розробок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52184"/>
                  </a:ext>
                </a:extLst>
              </a:tr>
            </a:tbl>
          </a:graphicData>
        </a:graphic>
      </p:graphicFrame>
      <p:pic>
        <p:nvPicPr>
          <p:cNvPr id="5122" name="Picture 2" descr="Шаблонне виховання або інноваційна освіта? Чим відрізняється вчитель від  викладача - Київський інститут бізнесу та технологій">
            <a:extLst>
              <a:ext uri="{FF2B5EF4-FFF2-40B4-BE49-F238E27FC236}">
                <a16:creationId xmlns:a16="http://schemas.microsoft.com/office/drawing/2014/main" id="{2DF07470-CE10-4D56-99EA-21305B3E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44" y="671916"/>
            <a:ext cx="3061429" cy="3327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3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EAC41F-D873-43E6-A0FC-A0D9FE0FD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7499" y="496466"/>
            <a:ext cx="5940425" cy="255778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CD48D66-600C-4A47-80C7-10DFC8858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178456"/>
              </p:ext>
            </p:extLst>
          </p:nvPr>
        </p:nvGraphicFramePr>
        <p:xfrm>
          <a:off x="4916774" y="4423489"/>
          <a:ext cx="7105337" cy="1876425"/>
        </p:xfrm>
        <a:graphic>
          <a:graphicData uri="http://schemas.openxmlformats.org/drawingml/2006/table">
            <a:tbl>
              <a:tblPr firstRow="1" firstCol="1" bandRow="1"/>
              <a:tblGrid>
                <a:gridCol w="5102218">
                  <a:extLst>
                    <a:ext uri="{9D8B030D-6E8A-4147-A177-3AD203B41FA5}">
                      <a16:colId xmlns:a16="http://schemas.microsoft.com/office/drawing/2014/main" val="2926913869"/>
                    </a:ext>
                  </a:extLst>
                </a:gridCol>
                <a:gridCol w="1370585">
                  <a:extLst>
                    <a:ext uri="{9D8B030D-6E8A-4147-A177-3AD203B41FA5}">
                      <a16:colId xmlns:a16="http://schemas.microsoft.com/office/drawing/2014/main" val="2121990637"/>
                    </a:ext>
                  </a:extLst>
                </a:gridCol>
                <a:gridCol w="632534">
                  <a:extLst>
                    <a:ext uri="{9D8B030D-6E8A-4147-A177-3AD203B41FA5}">
                      <a16:colId xmlns:a16="http://schemas.microsoft.com/office/drawing/2014/main" val="3238605533"/>
                    </a:ext>
                  </a:extLst>
                </a:gridCol>
              </a:tblGrid>
              <a:tr h="950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 комунікації з батьками</a:t>
                      </a:r>
                      <a:endParaRPr lang="ru-UA" sz="160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45967"/>
                  </a:ext>
                </a:extLst>
              </a:tr>
              <a:tr h="463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Батьківські збори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48822"/>
                  </a:ext>
                </a:extLst>
              </a:tr>
              <a:tr h="463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Індивідуальне спілкування з батьками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435682"/>
                  </a:ext>
                </a:extLst>
              </a:tr>
            </a:tbl>
          </a:graphicData>
        </a:graphic>
      </p:graphicFrame>
      <p:pic>
        <p:nvPicPr>
          <p:cNvPr id="6146" name="Picture 2" descr="Вчитель: все про професію від навичок до зарплати — Work.ua">
            <a:extLst>
              <a:ext uri="{FF2B5EF4-FFF2-40B4-BE49-F238E27FC236}">
                <a16:creationId xmlns:a16="http://schemas.microsoft.com/office/drawing/2014/main" id="{455D940E-ED89-4054-8063-A2D9BCA5A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47" y="3803755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Малюнок моя професія вчитель. Ціль: привернути увагу учнів до професії  вчителя">
            <a:extLst>
              <a:ext uri="{FF2B5EF4-FFF2-40B4-BE49-F238E27FC236}">
                <a16:creationId xmlns:a16="http://schemas.microsoft.com/office/drawing/2014/main" id="{570D6E03-62EB-4EFF-A1EC-84EBB9F2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498" y="1015185"/>
            <a:ext cx="2438400" cy="1876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199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5B611B-FFE7-4DF0-8997-6D435EBF9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1410" y="839449"/>
            <a:ext cx="6249180" cy="25895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9AE93B4-2C17-4C4F-801C-891BF47C2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36228"/>
              </p:ext>
            </p:extLst>
          </p:nvPr>
        </p:nvGraphicFramePr>
        <p:xfrm>
          <a:off x="2538334" y="5120361"/>
          <a:ext cx="7924799" cy="1256157"/>
        </p:xfrm>
        <a:graphic>
          <a:graphicData uri="http://schemas.openxmlformats.org/drawingml/2006/table">
            <a:tbl>
              <a:tblPr firstRow="1" firstCol="1" bandRow="1"/>
              <a:tblGrid>
                <a:gridCol w="5131361">
                  <a:extLst>
                    <a:ext uri="{9D8B030D-6E8A-4147-A177-3AD203B41FA5}">
                      <a16:colId xmlns:a16="http://schemas.microsoft.com/office/drawing/2014/main" val="696949008"/>
                    </a:ext>
                  </a:extLst>
                </a:gridCol>
                <a:gridCol w="1562764">
                  <a:extLst>
                    <a:ext uri="{9D8B030D-6E8A-4147-A177-3AD203B41FA5}">
                      <a16:colId xmlns:a16="http://schemas.microsoft.com/office/drawing/2014/main" val="834545270"/>
                    </a:ext>
                  </a:extLst>
                </a:gridCol>
                <a:gridCol w="1230674">
                  <a:extLst>
                    <a:ext uri="{9D8B030D-6E8A-4147-A177-3AD203B41FA5}">
                      <a16:colId xmlns:a16="http://schemas.microsoft.com/office/drawing/2014/main" val="2618478967"/>
                    </a:ext>
                  </a:extLst>
                </a:gridCol>
              </a:tblGrid>
              <a:tr h="56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Рівень задоволеності умовами праці у закладі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27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Цілком задоволений/на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9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задоволений/на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422665"/>
                  </a:ext>
                </a:extLst>
              </a:tr>
            </a:tbl>
          </a:graphicData>
        </a:graphic>
      </p:graphicFrame>
      <p:pic>
        <p:nvPicPr>
          <p:cNvPr id="7170" name="Picture 2" descr="Директор с документом в руках — Картинки для презентаций | Всё о  Prezi-презентациях">
            <a:extLst>
              <a:ext uri="{FF2B5EF4-FFF2-40B4-BE49-F238E27FC236}">
                <a16:creationId xmlns:a16="http://schemas.microsoft.com/office/drawing/2014/main" id="{7FA02657-83BE-45FC-9B83-22837B0A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133" y="5111646"/>
            <a:ext cx="1543988" cy="12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то такой CDTO: сколько получает директор по цифровизации и за что">
            <a:extLst>
              <a:ext uri="{FF2B5EF4-FFF2-40B4-BE49-F238E27FC236}">
                <a16:creationId xmlns:a16="http://schemas.microsoft.com/office/drawing/2014/main" id="{5329922E-5C2A-473E-82C6-126A27D7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29" y="3339706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2547BA-223C-4763-886C-7DFC1E4A226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51575" y="1117271"/>
            <a:ext cx="5940425" cy="2033905"/>
          </a:xfrm>
          <a:prstGeom prst="rect">
            <a:avLst/>
          </a:prstGeom>
        </p:spPr>
      </p:pic>
      <p:pic>
        <p:nvPicPr>
          <p:cNvPr id="7174" name="Picture 6" descr="Логотип коммерческого директора Иллюстрация вектора - иллюстрации  насчитывающей микстура, кнопка: 107791633">
            <a:extLst>
              <a:ext uri="{FF2B5EF4-FFF2-40B4-BE49-F238E27FC236}">
                <a16:creationId xmlns:a16="http://schemas.microsoft.com/office/drawing/2014/main" id="{A353FC55-C11B-4030-9845-B2114438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0" y="5111646"/>
            <a:ext cx="2066925" cy="12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30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A88F0A-7C60-486C-B8FC-2E679AA36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9724" y="1316228"/>
            <a:ext cx="5921115" cy="261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219DE71-958E-45A9-9B03-3E82571F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55509"/>
              </p:ext>
            </p:extLst>
          </p:nvPr>
        </p:nvGraphicFramePr>
        <p:xfrm>
          <a:off x="6742664" y="2683240"/>
          <a:ext cx="5220164" cy="1454046"/>
        </p:xfrm>
        <a:graphic>
          <a:graphicData uri="http://schemas.openxmlformats.org/drawingml/2006/table">
            <a:tbl>
              <a:tblPr firstRow="1" firstCol="1" bandRow="1"/>
              <a:tblGrid>
                <a:gridCol w="3914519">
                  <a:extLst>
                    <a:ext uri="{9D8B030D-6E8A-4147-A177-3AD203B41FA5}">
                      <a16:colId xmlns:a16="http://schemas.microsoft.com/office/drawing/2014/main" val="2166420995"/>
                    </a:ext>
                  </a:extLst>
                </a:gridCol>
                <a:gridCol w="817904">
                  <a:extLst>
                    <a:ext uri="{9D8B030D-6E8A-4147-A177-3AD203B41FA5}">
                      <a16:colId xmlns:a16="http://schemas.microsoft.com/office/drawing/2014/main" val="1469828782"/>
                    </a:ext>
                  </a:extLst>
                </a:gridCol>
                <a:gridCol w="487741">
                  <a:extLst>
                    <a:ext uri="{9D8B030D-6E8A-4147-A177-3AD203B41FA5}">
                      <a16:colId xmlns:a16="http://schemas.microsoft.com/office/drawing/2014/main" val="1651883740"/>
                    </a:ext>
                  </a:extLst>
                </a:gridCol>
              </a:tblGrid>
              <a:tr h="63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Рівень задоволеності мотиваційними заходами у закладі освіти</a:t>
                      </a:r>
                      <a:endParaRPr lang="ru-U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989249"/>
                  </a:ext>
                </a:extLst>
              </a:tr>
              <a:tr h="407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так</a:t>
                      </a:r>
                      <a:endParaRPr lang="ru-U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U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666"/>
                  </a:ext>
                </a:extLst>
              </a:tr>
              <a:tr h="4074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ні</a:t>
                      </a:r>
                      <a:endParaRPr lang="ru-U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U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95506"/>
                  </a:ext>
                </a:extLst>
              </a:tr>
            </a:tbl>
          </a:graphicData>
        </a:graphic>
      </p:graphicFrame>
      <p:pic>
        <p:nvPicPr>
          <p:cNvPr id="8194" name="Picture 2" descr="Общие моменты правового статуса директора - Б24">
            <a:extLst>
              <a:ext uri="{FF2B5EF4-FFF2-40B4-BE49-F238E27FC236}">
                <a16:creationId xmlns:a16="http://schemas.microsoft.com/office/drawing/2014/main" id="{0D9E6E48-C430-40B6-9B7D-7BB49D30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4" y="4466825"/>
            <a:ext cx="5220164" cy="20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Обязанности финансового директора: чем он занимается в компании">
            <a:extLst>
              <a:ext uri="{FF2B5EF4-FFF2-40B4-BE49-F238E27FC236}">
                <a16:creationId xmlns:a16="http://schemas.microsoft.com/office/drawing/2014/main" id="{7D92D1BA-8001-4D9E-B74F-BF129184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4" y="299257"/>
            <a:ext cx="5220164" cy="17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698385-19CA-45AB-A06F-3F3E5B510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325" y="5091893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C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9F5D8-2D65-441E-8C87-E913DCF03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08289" y="1023619"/>
            <a:ext cx="6278041" cy="240538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0D64D0D-001C-45D0-898E-BC69368F0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13329"/>
              </p:ext>
            </p:extLst>
          </p:nvPr>
        </p:nvGraphicFramePr>
        <p:xfrm>
          <a:off x="854439" y="4245693"/>
          <a:ext cx="8154649" cy="1588687"/>
        </p:xfrm>
        <a:graphic>
          <a:graphicData uri="http://schemas.openxmlformats.org/drawingml/2006/table">
            <a:tbl>
              <a:tblPr firstRow="1" firstCol="1" bandRow="1"/>
              <a:tblGrid>
                <a:gridCol w="5726975">
                  <a:extLst>
                    <a:ext uri="{9D8B030D-6E8A-4147-A177-3AD203B41FA5}">
                      <a16:colId xmlns:a16="http://schemas.microsoft.com/office/drawing/2014/main" val="2412718586"/>
                    </a:ext>
                  </a:extLst>
                </a:gridCol>
                <a:gridCol w="1122424">
                  <a:extLst>
                    <a:ext uri="{9D8B030D-6E8A-4147-A177-3AD203B41FA5}">
                      <a16:colId xmlns:a16="http://schemas.microsoft.com/office/drawing/2014/main" val="2125904020"/>
                    </a:ext>
                  </a:extLst>
                </a:gridCol>
                <a:gridCol w="1305250">
                  <a:extLst>
                    <a:ext uri="{9D8B030D-6E8A-4147-A177-3AD203B41FA5}">
                      <a16:colId xmlns:a16="http://schemas.microsoft.com/office/drawing/2014/main" val="1587996641"/>
                    </a:ext>
                  </a:extLst>
                </a:gridCol>
              </a:tblGrid>
              <a:tr h="73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Оцінка психологічного клімату 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42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закладі освіти створені всі умови для співпраці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29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закладі освіти створені в цілому умови, але співпраця, переважно, є ситуативною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00811"/>
                  </a:ext>
                </a:extLst>
              </a:tr>
            </a:tbl>
          </a:graphicData>
        </a:graphic>
      </p:graphicFrame>
      <p:pic>
        <p:nvPicPr>
          <p:cNvPr id="9218" name="Picture 2" descr="Молодому вчителю | mnvk.in.ua">
            <a:extLst>
              <a:ext uri="{FF2B5EF4-FFF2-40B4-BE49-F238E27FC236}">
                <a16:creationId xmlns:a16="http://schemas.microsoft.com/office/drawing/2014/main" id="{594229DD-3150-4137-989A-A1DA728D8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5" y="1023620"/>
            <a:ext cx="2173574" cy="240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айт вчителя початкових класів Дереневська Альона - Інформація про сайт">
            <a:extLst>
              <a:ext uri="{FF2B5EF4-FFF2-40B4-BE49-F238E27FC236}">
                <a16:creationId xmlns:a16="http://schemas.microsoft.com/office/drawing/2014/main" id="{F4DB70CF-F535-4A4F-91EB-BDCD03A7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18" y="4245693"/>
            <a:ext cx="3086100" cy="158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5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4C828FA-AA24-4059-A814-088DA51DD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00069"/>
              </p:ext>
            </p:extLst>
          </p:nvPr>
        </p:nvGraphicFramePr>
        <p:xfrm>
          <a:off x="218607" y="2833140"/>
          <a:ext cx="11754786" cy="3871290"/>
        </p:xfrm>
        <a:graphic>
          <a:graphicData uri="http://schemas.openxmlformats.org/drawingml/2006/table">
            <a:tbl>
              <a:tblPr firstRow="1" firstCol="1" bandRow="1"/>
              <a:tblGrid>
                <a:gridCol w="5215127">
                  <a:extLst>
                    <a:ext uri="{9D8B030D-6E8A-4147-A177-3AD203B41FA5}">
                      <a16:colId xmlns:a16="http://schemas.microsoft.com/office/drawing/2014/main" val="3989731239"/>
                    </a:ext>
                  </a:extLst>
                </a:gridCol>
                <a:gridCol w="1417616">
                  <a:extLst>
                    <a:ext uri="{9D8B030D-6E8A-4147-A177-3AD203B41FA5}">
                      <a16:colId xmlns:a16="http://schemas.microsoft.com/office/drawing/2014/main" val="1299191337"/>
                    </a:ext>
                  </a:extLst>
                </a:gridCol>
                <a:gridCol w="1945924">
                  <a:extLst>
                    <a:ext uri="{9D8B030D-6E8A-4147-A177-3AD203B41FA5}">
                      <a16:colId xmlns:a16="http://schemas.microsoft.com/office/drawing/2014/main" val="1909755225"/>
                    </a:ext>
                  </a:extLst>
                </a:gridCol>
                <a:gridCol w="1945924">
                  <a:extLst>
                    <a:ext uri="{9D8B030D-6E8A-4147-A177-3AD203B41FA5}">
                      <a16:colId xmlns:a16="http://schemas.microsoft.com/office/drawing/2014/main" val="3095379114"/>
                    </a:ext>
                  </a:extLst>
                </a:gridCol>
                <a:gridCol w="1230195">
                  <a:extLst>
                    <a:ext uri="{9D8B030D-6E8A-4147-A177-3AD203B41FA5}">
                      <a16:colId xmlns:a16="http://schemas.microsoft.com/office/drawing/2014/main" val="2776708398"/>
                    </a:ext>
                  </a:extLst>
                </a:gridCol>
              </a:tblGrid>
              <a:tr h="429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 показника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так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ні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122828"/>
                  </a:ext>
                </a:extLst>
              </a:tr>
              <a:tr h="217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Керівництво відкрите до спілкування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877791"/>
                  </a:ext>
                </a:extLst>
              </a:tr>
              <a:tr h="440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та педагогічний працівник співпрацюють та забезпечують зворотній зв’язок щодо їхньої праці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980273"/>
                  </a:ext>
                </a:extLst>
              </a:tr>
              <a:tr h="5516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Керівництво враховує пропозиції, надані педагогічними працівниками щодо підвищення якості освітнього процесу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89893"/>
                  </a:ext>
                </a:extLst>
              </a:tr>
              <a:tr h="6301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Педагогічні працівники можуть без побоювань висловлювати власну думку, навіть якщо вона не співпадає з позицією керівництва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283"/>
                  </a:ext>
                </a:extLst>
              </a:tr>
              <a:tr h="440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Розбіжності, які виникають між педагогічними працівниками та керівництвом закладу, вирішуються конструктивно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9303"/>
                  </a:ext>
                </a:extLst>
              </a:tr>
              <a:tr h="440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закладі освіти застосовують заходи, що допомагають педагогічним працівникам адаптуватись до змін умов праці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13755"/>
                  </a:ext>
                </a:extLst>
              </a:tr>
              <a:tr h="217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Права педагогічних працівників дотримуються в закладі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445007"/>
                  </a:ext>
                </a:extLst>
              </a:tr>
              <a:tr h="440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Керівництво підтримує ініціативи педагогічних працівників щодо розвитку закладу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ru-U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412" marR="34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4481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7C7796-5652-4BDC-87F4-84864F943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8606" y="419725"/>
            <a:ext cx="6841761" cy="21643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0F9581-828F-4644-AE48-53405CA58F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67" y="419725"/>
            <a:ext cx="4913026" cy="2164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82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C6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764A77-E452-4070-9A6F-4E51764443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06275" y="718720"/>
            <a:ext cx="6576256" cy="2995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6" name="Picture 2" descr="Лист № 377 від 10.12.2019р., надає інформацію щодо обіду для вчителя, чи є  перерва для викладачів. – Міська профспілкова організація працівників  освіти і науки України міста Кропивницького">
            <a:extLst>
              <a:ext uri="{FF2B5EF4-FFF2-40B4-BE49-F238E27FC236}">
                <a16:creationId xmlns:a16="http://schemas.microsoft.com/office/drawing/2014/main" id="{C8E41E6F-8561-4543-9382-641DF90A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3" y="4001878"/>
            <a:ext cx="4174422" cy="24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День учителя Всемирный день учителя Праздник педагогики, преподаватель, png  | PNGWing">
            <a:extLst>
              <a:ext uri="{FF2B5EF4-FFF2-40B4-BE49-F238E27FC236}">
                <a16:creationId xmlns:a16="http://schemas.microsoft.com/office/drawing/2014/main" id="{9BD709A4-DE04-4E9E-8564-58009124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9" y="433598"/>
            <a:ext cx="2574560" cy="29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2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4FF25-873F-4429-8084-0C1DFF930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3897" y="344774"/>
            <a:ext cx="5940425" cy="2735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C9199CD-0D14-4380-B698-5737CCD6E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55780"/>
              </p:ext>
            </p:extLst>
          </p:nvPr>
        </p:nvGraphicFramePr>
        <p:xfrm>
          <a:off x="5226806" y="3429000"/>
          <a:ext cx="6910466" cy="2950446"/>
        </p:xfrm>
        <a:graphic>
          <a:graphicData uri="http://schemas.openxmlformats.org/drawingml/2006/table">
            <a:tbl>
              <a:tblPr firstRow="1" firstCol="1" bandRow="1"/>
              <a:tblGrid>
                <a:gridCol w="5192542">
                  <a:extLst>
                    <a:ext uri="{9D8B030D-6E8A-4147-A177-3AD203B41FA5}">
                      <a16:colId xmlns:a16="http://schemas.microsoft.com/office/drawing/2014/main" val="2493664459"/>
                    </a:ext>
                  </a:extLst>
                </a:gridCol>
                <a:gridCol w="899496">
                  <a:extLst>
                    <a:ext uri="{9D8B030D-6E8A-4147-A177-3AD203B41FA5}">
                      <a16:colId xmlns:a16="http://schemas.microsoft.com/office/drawing/2014/main" val="777805155"/>
                    </a:ext>
                  </a:extLst>
                </a:gridCol>
                <a:gridCol w="818428">
                  <a:extLst>
                    <a:ext uri="{9D8B030D-6E8A-4147-A177-3AD203B41FA5}">
                      <a16:colId xmlns:a16="http://schemas.microsoft.com/office/drawing/2014/main" val="4109806680"/>
                    </a:ext>
                  </a:extLst>
                </a:gridCol>
              </a:tblGrid>
              <a:tr h="763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 тематики професійного зростання</a:t>
                      </a:r>
                      <a:endParaRPr lang="ru-UA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493322"/>
                  </a:ext>
                </a:extLst>
              </a:tr>
              <a:tr h="37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Методичні аспекти викладання предметів та курсів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01577"/>
                  </a:ext>
                </a:extLst>
              </a:tr>
              <a:tr h="37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Організація інклюзивної форми навчання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36726"/>
                  </a:ext>
                </a:extLst>
              </a:tr>
              <a:tr h="37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 організації освітнього процесу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56596"/>
                  </a:ext>
                </a:extLst>
              </a:tr>
              <a:tr h="37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Безпечне освітнє середовище 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99592"/>
                  </a:ext>
                </a:extLst>
              </a:tr>
              <a:tr h="3145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Використання інформаційно-комунікаційних технологій в освіті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62883"/>
                  </a:ext>
                </a:extLst>
              </a:tr>
              <a:tr h="372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Законодавче забезпечення освітнього процесу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173553"/>
                  </a:ext>
                </a:extLst>
              </a:tr>
            </a:tbl>
          </a:graphicData>
        </a:graphic>
      </p:graphicFrame>
      <p:pic>
        <p:nvPicPr>
          <p:cNvPr id="1026" name="Picture 2" descr="Викладач | Universality - łączy biznes z nauką">
            <a:extLst>
              <a:ext uri="{FF2B5EF4-FFF2-40B4-BE49-F238E27FC236}">
                <a16:creationId xmlns:a16="http://schemas.microsoft.com/office/drawing/2014/main" id="{799EC6B3-C855-447B-92E5-81781F08B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9" y="344774"/>
            <a:ext cx="2425861" cy="25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подаватель значок вектор PNG , справочная информация, чёрный, бизнес PNG 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357A822B-D84A-4EB1-8AC2-300C6504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920161"/>
            <a:ext cx="2143125" cy="2143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6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D201CD-BDB9-45B5-BE7A-D431A4AAB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2450" y="819785"/>
            <a:ext cx="5940425" cy="260921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6DB4E64-49A7-472D-9A15-8343F9B75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016160"/>
              </p:ext>
            </p:extLst>
          </p:nvPr>
        </p:nvGraphicFramePr>
        <p:xfrm>
          <a:off x="3882453" y="4257207"/>
          <a:ext cx="7899815" cy="2091276"/>
        </p:xfrm>
        <a:graphic>
          <a:graphicData uri="http://schemas.openxmlformats.org/drawingml/2006/table">
            <a:tbl>
              <a:tblPr firstRow="1" firstCol="1" bandRow="1"/>
              <a:tblGrid>
                <a:gridCol w="6017243">
                  <a:extLst>
                    <a:ext uri="{9D8B030D-6E8A-4147-A177-3AD203B41FA5}">
                      <a16:colId xmlns:a16="http://schemas.microsoft.com/office/drawing/2014/main" val="2551216119"/>
                    </a:ext>
                  </a:extLst>
                </a:gridCol>
                <a:gridCol w="1179312">
                  <a:extLst>
                    <a:ext uri="{9D8B030D-6E8A-4147-A177-3AD203B41FA5}">
                      <a16:colId xmlns:a16="http://schemas.microsoft.com/office/drawing/2014/main" val="572979829"/>
                    </a:ext>
                  </a:extLst>
                </a:gridCol>
                <a:gridCol w="703260">
                  <a:extLst>
                    <a:ext uri="{9D8B030D-6E8A-4147-A177-3AD203B41FA5}">
                      <a16:colId xmlns:a16="http://schemas.microsoft.com/office/drawing/2014/main" val="3062214792"/>
                    </a:ext>
                  </a:extLst>
                </a:gridCol>
              </a:tblGrid>
              <a:tr h="595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Оцінка правил поведінки учасників освітнього процесу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62612"/>
                  </a:ext>
                </a:extLst>
              </a:tr>
              <a:tr h="5953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поведінки розроблені, учасники освітнього процесу ознайомлені з ними та дотримуються їх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49111"/>
                  </a:ext>
                </a:extLst>
              </a:tr>
              <a:tr h="9005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поведінки розроблені, учасники освітнього процесу ознайомлені з ними, але не завжди дотримуються їх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71572"/>
                  </a:ext>
                </a:extLst>
              </a:tr>
            </a:tbl>
          </a:graphicData>
        </a:graphic>
      </p:graphicFrame>
      <p:pic>
        <p:nvPicPr>
          <p:cNvPr id="12290" name="Picture 2" descr="Викладач | Universality - łączy biznes z nauką">
            <a:extLst>
              <a:ext uri="{FF2B5EF4-FFF2-40B4-BE49-F238E27FC236}">
                <a16:creationId xmlns:a16="http://schemas.microsoft.com/office/drawing/2014/main" id="{7C88D0E7-48B0-4180-9EA9-4B681880E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754" y="819785"/>
            <a:ext cx="4048203" cy="26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Учитель PNG картинки скачать бесплатно">
            <a:extLst>
              <a:ext uri="{FF2B5EF4-FFF2-40B4-BE49-F238E27FC236}">
                <a16:creationId xmlns:a16="http://schemas.microsoft.com/office/drawing/2014/main" id="{B133228B-0EEA-471A-B329-649882278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56" y="4257207"/>
            <a:ext cx="2296617" cy="20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33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CD5E33-AD5C-4E09-9215-F6FA10CD8B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06518" y="464695"/>
            <a:ext cx="6595671" cy="296430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B2153B6-690C-458C-AEFD-FAA5FEC40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50448"/>
              </p:ext>
            </p:extLst>
          </p:nvPr>
        </p:nvGraphicFramePr>
        <p:xfrm>
          <a:off x="5306517" y="3429000"/>
          <a:ext cx="6595673" cy="2627025"/>
        </p:xfrm>
        <a:graphic>
          <a:graphicData uri="http://schemas.openxmlformats.org/drawingml/2006/table">
            <a:tbl>
              <a:tblPr firstRow="1" firstCol="1" bandRow="1"/>
              <a:tblGrid>
                <a:gridCol w="5023885">
                  <a:extLst>
                    <a:ext uri="{9D8B030D-6E8A-4147-A177-3AD203B41FA5}">
                      <a16:colId xmlns:a16="http://schemas.microsoft.com/office/drawing/2014/main" val="3131590056"/>
                    </a:ext>
                  </a:extLst>
                </a:gridCol>
                <a:gridCol w="984626">
                  <a:extLst>
                    <a:ext uri="{9D8B030D-6E8A-4147-A177-3AD203B41FA5}">
                      <a16:colId xmlns:a16="http://schemas.microsoft.com/office/drawing/2014/main" val="156074852"/>
                    </a:ext>
                  </a:extLst>
                </a:gridCol>
                <a:gridCol w="587162">
                  <a:extLst>
                    <a:ext uri="{9D8B030D-6E8A-4147-A177-3AD203B41FA5}">
                      <a16:colId xmlns:a16="http://schemas.microsoft.com/office/drawing/2014/main" val="3148476764"/>
                    </a:ext>
                  </a:extLst>
                </a:gridCol>
              </a:tblGrid>
              <a:tr h="875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щодо звернень від студентів про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булінг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впродовж навчального року 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45617"/>
                  </a:ext>
                </a:extLst>
              </a:tr>
              <a:tr h="875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отримувала/отримував жодних  повідомлень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59406"/>
                  </a:ext>
                </a:extLst>
              </a:tr>
              <a:tr h="875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Отримувала/отримував декілька повідомлень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43676"/>
                  </a:ext>
                </a:extLst>
              </a:tr>
            </a:tbl>
          </a:graphicData>
        </a:graphic>
      </p:graphicFrame>
      <p:pic>
        <p:nvPicPr>
          <p:cNvPr id="13314" name="Picture 2" descr="Протидія та попередження булінгу (цькуванню) в закладах освіти | Prometheus">
            <a:extLst>
              <a:ext uri="{FF2B5EF4-FFF2-40B4-BE49-F238E27FC236}">
                <a16:creationId xmlns:a16="http://schemas.microsoft.com/office/drawing/2014/main" id="{9E17B5E7-3DCE-4539-9620-BF14A0C94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0" y="1260997"/>
            <a:ext cx="3285929" cy="18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ротидія булінгу Archives - ДНЗ №73">
            <a:extLst>
              <a:ext uri="{FF2B5EF4-FFF2-40B4-BE49-F238E27FC236}">
                <a16:creationId xmlns:a16="http://schemas.microsoft.com/office/drawing/2014/main" id="{2EC20731-A1C9-48C8-BF3E-1DC78306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1" y="3101117"/>
            <a:ext cx="3285929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987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75459-FC9A-45F5-96BB-DF869551B2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2429" y="697043"/>
            <a:ext cx="5940425" cy="2599055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CE60D65-4EC5-4A80-87EC-258A62F04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999360"/>
              </p:ext>
            </p:extLst>
          </p:nvPr>
        </p:nvGraphicFramePr>
        <p:xfrm>
          <a:off x="4377128" y="4002374"/>
          <a:ext cx="7495085" cy="2263516"/>
        </p:xfrm>
        <a:graphic>
          <a:graphicData uri="http://schemas.openxmlformats.org/drawingml/2006/table">
            <a:tbl>
              <a:tblPr firstRow="1" firstCol="1" bandRow="1"/>
              <a:tblGrid>
                <a:gridCol w="5366479">
                  <a:extLst>
                    <a:ext uri="{9D8B030D-6E8A-4147-A177-3AD203B41FA5}">
                      <a16:colId xmlns:a16="http://schemas.microsoft.com/office/drawing/2014/main" val="1258033818"/>
                    </a:ext>
                  </a:extLst>
                </a:gridCol>
                <a:gridCol w="1441318">
                  <a:extLst>
                    <a:ext uri="{9D8B030D-6E8A-4147-A177-3AD203B41FA5}">
                      <a16:colId xmlns:a16="http://schemas.microsoft.com/office/drawing/2014/main" val="3118896145"/>
                    </a:ext>
                  </a:extLst>
                </a:gridCol>
                <a:gridCol w="687288">
                  <a:extLst>
                    <a:ext uri="{9D8B030D-6E8A-4147-A177-3AD203B41FA5}">
                      <a16:colId xmlns:a16="http://schemas.microsoft.com/office/drawing/2014/main" val="2124339681"/>
                    </a:ext>
                  </a:extLst>
                </a:gridCol>
              </a:tblGrid>
              <a:tr h="97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щодо випадків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мобінгу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впродовж навчального року 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685780"/>
                  </a:ext>
                </a:extLst>
              </a:tr>
              <a:tr h="6443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Випадків мобінгу не траплялось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224217"/>
                  </a:ext>
                </a:extLst>
              </a:tr>
              <a:tr h="6443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Траплялось декілька випадків мобінгу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302485"/>
                  </a:ext>
                </a:extLst>
              </a:tr>
            </a:tbl>
          </a:graphicData>
        </a:graphic>
      </p:graphicFrame>
      <p:pic>
        <p:nvPicPr>
          <p:cNvPr id="14338" name="Picture 2" descr="ЗУПИНИМО БУЛІНГ РАЗОМ! - Ліцей №25">
            <a:extLst>
              <a:ext uri="{FF2B5EF4-FFF2-40B4-BE49-F238E27FC236}">
                <a16:creationId xmlns:a16="http://schemas.microsoft.com/office/drawing/2014/main" id="{45A6C978-1A8B-4DE9-ADD6-794B34635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6" y="4002375"/>
            <a:ext cx="3484876" cy="21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top булінг – Погорільська ЗОШ І-ІІІ ступенів">
            <a:extLst>
              <a:ext uri="{FF2B5EF4-FFF2-40B4-BE49-F238E27FC236}">
                <a16:creationId xmlns:a16="http://schemas.microsoft.com/office/drawing/2014/main" id="{CC0986C2-C90F-4E47-A1D9-D21CCC3E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88" y="493805"/>
            <a:ext cx="2600793" cy="300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0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4FE15B-72A0-4D4B-8EAF-450EAD5FB5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26832" y="422269"/>
            <a:ext cx="5940425" cy="2817308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BAF8AAC-CB75-4277-BE45-E321E27BB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52286"/>
              </p:ext>
            </p:extLst>
          </p:nvPr>
        </p:nvGraphicFramePr>
        <p:xfrm>
          <a:off x="644577" y="4114925"/>
          <a:ext cx="10122680" cy="1876171"/>
        </p:xfrm>
        <a:graphic>
          <a:graphicData uri="http://schemas.openxmlformats.org/drawingml/2006/table">
            <a:tbl>
              <a:tblPr firstRow="1" firstCol="1" bandRow="1"/>
              <a:tblGrid>
                <a:gridCol w="7710384">
                  <a:extLst>
                    <a:ext uri="{9D8B030D-6E8A-4147-A177-3AD203B41FA5}">
                      <a16:colId xmlns:a16="http://schemas.microsoft.com/office/drawing/2014/main" val="1198300116"/>
                    </a:ext>
                  </a:extLst>
                </a:gridCol>
                <a:gridCol w="1511151">
                  <a:extLst>
                    <a:ext uri="{9D8B030D-6E8A-4147-A177-3AD203B41FA5}">
                      <a16:colId xmlns:a16="http://schemas.microsoft.com/office/drawing/2014/main" val="1384433966"/>
                    </a:ext>
                  </a:extLst>
                </a:gridCol>
                <a:gridCol w="901145">
                  <a:extLst>
                    <a:ext uri="{9D8B030D-6E8A-4147-A177-3AD203B41FA5}">
                      <a16:colId xmlns:a16="http://schemas.microsoft.com/office/drawing/2014/main" val="2153172140"/>
                    </a:ext>
                  </a:extLst>
                </a:gridCol>
              </a:tblGrid>
              <a:tr h="45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щодо випадків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мобінгу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впродовж навчального року 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97993"/>
                  </a:ext>
                </a:extLst>
              </a:tr>
              <a:tr h="219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Керівник закладу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728961"/>
                  </a:ext>
                </a:extLst>
              </a:tr>
              <a:tr h="219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Колеги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58373"/>
                  </a:ext>
                </a:extLst>
              </a:tr>
              <a:tr h="219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Студенти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85374"/>
                  </a:ext>
                </a:extLst>
              </a:tr>
              <a:tr h="219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138956"/>
                  </a:ext>
                </a:extLst>
              </a:tr>
            </a:tbl>
          </a:graphicData>
        </a:graphic>
      </p:graphicFrame>
      <p:pic>
        <p:nvPicPr>
          <p:cNvPr id="15362" name="Picture 2" descr="Стоп булінг! – Офіційний сайт Добропільської ЗОШ І-ІІІ ст. № 19  Добропільської міської ради Донецької області">
            <a:extLst>
              <a:ext uri="{FF2B5EF4-FFF2-40B4-BE49-F238E27FC236}">
                <a16:creationId xmlns:a16="http://schemas.microsoft.com/office/drawing/2014/main" id="{CFDBE498-6E72-4019-8230-ED7C3AC2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8" y="422269"/>
            <a:ext cx="3090705" cy="281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9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4CF64B-AED0-4142-A91A-92E9B52D5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7478" y="523303"/>
            <a:ext cx="5940425" cy="26035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5C55176-6C48-4F1B-83FD-F50547BB0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85079"/>
              </p:ext>
            </p:extLst>
          </p:nvPr>
        </p:nvGraphicFramePr>
        <p:xfrm>
          <a:off x="547478" y="3837481"/>
          <a:ext cx="10964968" cy="2248526"/>
        </p:xfrm>
        <a:graphic>
          <a:graphicData uri="http://schemas.openxmlformats.org/drawingml/2006/table">
            <a:tbl>
              <a:tblPr firstRow="1" firstCol="1" bandRow="1"/>
              <a:tblGrid>
                <a:gridCol w="8760712">
                  <a:extLst>
                    <a:ext uri="{9D8B030D-6E8A-4147-A177-3AD203B41FA5}">
                      <a16:colId xmlns:a16="http://schemas.microsoft.com/office/drawing/2014/main" val="3947387894"/>
                    </a:ext>
                  </a:extLst>
                </a:gridCol>
                <a:gridCol w="1380827">
                  <a:extLst>
                    <a:ext uri="{9D8B030D-6E8A-4147-A177-3AD203B41FA5}">
                      <a16:colId xmlns:a16="http://schemas.microsoft.com/office/drawing/2014/main" val="3044676243"/>
                    </a:ext>
                  </a:extLst>
                </a:gridCol>
                <a:gridCol w="823429">
                  <a:extLst>
                    <a:ext uri="{9D8B030D-6E8A-4147-A177-3AD203B41FA5}">
                      <a16:colId xmlns:a16="http://schemas.microsoft.com/office/drawing/2014/main" val="2905707852"/>
                    </a:ext>
                  </a:extLst>
                </a:gridCol>
              </a:tblGrid>
              <a:tr h="7537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щодо реагування на випадки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булінгу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  </a:t>
                      </a:r>
                      <a:r>
                        <a:rPr lang="uk-UA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мобінгу</a:t>
                      </a: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впродовж навчального року 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500973"/>
                  </a:ext>
                </a:extLst>
              </a:tr>
              <a:tr h="4982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Завжди реагують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31584"/>
                  </a:ext>
                </a:extLst>
              </a:tr>
              <a:tr h="4982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реагують 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29586"/>
                  </a:ext>
                </a:extLst>
              </a:tr>
              <a:tr h="4982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Таких випадків не було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48059"/>
                  </a:ext>
                </a:extLst>
              </a:tr>
            </a:tbl>
          </a:graphicData>
        </a:graphic>
      </p:graphicFrame>
      <p:pic>
        <p:nvPicPr>
          <p:cNvPr id="16386" name="Picture 2" descr="Круглий стіл з елементами тренінгу: «СТОП-БУЛІНГ!» | Інші методичні  матеріали. Виховна робота">
            <a:extLst>
              <a:ext uri="{FF2B5EF4-FFF2-40B4-BE49-F238E27FC236}">
                <a16:creationId xmlns:a16="http://schemas.microsoft.com/office/drawing/2014/main" id="{0AE3813D-1815-40DF-8642-EE85D7CF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87" y="523303"/>
            <a:ext cx="4854159" cy="26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60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DE7694-D246-4418-BFCA-A3A6E131D1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46808" y="497840"/>
            <a:ext cx="6431120" cy="293116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79A8863-BF43-4729-92BF-D0B3E21EE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86880"/>
              </p:ext>
            </p:extLst>
          </p:nvPr>
        </p:nvGraphicFramePr>
        <p:xfrm>
          <a:off x="2608289" y="3672299"/>
          <a:ext cx="9428135" cy="2931160"/>
        </p:xfrm>
        <a:graphic>
          <a:graphicData uri="http://schemas.openxmlformats.org/drawingml/2006/table">
            <a:tbl>
              <a:tblPr firstRow="1" firstCol="1" bandRow="1"/>
              <a:tblGrid>
                <a:gridCol w="7131685">
                  <a:extLst>
                    <a:ext uri="{9D8B030D-6E8A-4147-A177-3AD203B41FA5}">
                      <a16:colId xmlns:a16="http://schemas.microsoft.com/office/drawing/2014/main" val="1491121661"/>
                    </a:ext>
                  </a:extLst>
                </a:gridCol>
                <a:gridCol w="1285760">
                  <a:extLst>
                    <a:ext uri="{9D8B030D-6E8A-4147-A177-3AD203B41FA5}">
                      <a16:colId xmlns:a16="http://schemas.microsoft.com/office/drawing/2014/main" val="1766824419"/>
                    </a:ext>
                  </a:extLst>
                </a:gridCol>
                <a:gridCol w="1010690">
                  <a:extLst>
                    <a:ext uri="{9D8B030D-6E8A-4147-A177-3AD203B41FA5}">
                      <a16:colId xmlns:a16="http://schemas.microsoft.com/office/drawing/2014/main" val="780326381"/>
                    </a:ext>
                  </a:extLst>
                </a:gridCol>
              </a:tblGrid>
              <a:tr h="1474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щодо проведення інформаційної роботи з метою виявлення ознак 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булінгу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та запобіганню його проявам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90900"/>
                  </a:ext>
                </a:extLst>
              </a:tr>
              <a:tr h="728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Проводиться регулярно з усіма учасниками освітнього процесу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063614"/>
                  </a:ext>
                </a:extLst>
              </a:tr>
              <a:tr h="7281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Проводиться регулярно, але тільки для студентів 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U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48193"/>
                  </a:ext>
                </a:extLst>
              </a:tr>
            </a:tbl>
          </a:graphicData>
        </a:graphic>
      </p:graphicFrame>
      <p:pic>
        <p:nvPicPr>
          <p:cNvPr id="17410" name="Picture 2" descr="Стоп Булінг – Лисичанський професійний торгово-кулінарний ліцей">
            <a:extLst>
              <a:ext uri="{FF2B5EF4-FFF2-40B4-BE49-F238E27FC236}">
                <a16:creationId xmlns:a16="http://schemas.microsoft.com/office/drawing/2014/main" id="{8806FAE7-3595-4CB2-9E76-95641291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0" y="497840"/>
            <a:ext cx="3447398" cy="29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7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F3DFEC-77CE-4B2B-B1F8-27350E16BF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9744" y="494675"/>
            <a:ext cx="11482465" cy="55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80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01D9EC-A315-48F4-AFA7-C03584C12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7657" y="185196"/>
            <a:ext cx="5598488" cy="2590165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5AAD1E-82DC-4927-A4CD-DE9C4488B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861193"/>
              </p:ext>
            </p:extLst>
          </p:nvPr>
        </p:nvGraphicFramePr>
        <p:xfrm>
          <a:off x="6096000" y="2775361"/>
          <a:ext cx="5592019" cy="3614737"/>
        </p:xfrm>
        <a:graphic>
          <a:graphicData uri="http://schemas.openxmlformats.org/drawingml/2006/table">
            <a:tbl>
              <a:tblPr firstRow="1" firstCol="1" bandRow="1"/>
              <a:tblGrid>
                <a:gridCol w="2480954">
                  <a:extLst>
                    <a:ext uri="{9D8B030D-6E8A-4147-A177-3AD203B41FA5}">
                      <a16:colId xmlns:a16="http://schemas.microsoft.com/office/drawing/2014/main" val="271061134"/>
                    </a:ext>
                  </a:extLst>
                </a:gridCol>
                <a:gridCol w="674393">
                  <a:extLst>
                    <a:ext uri="{9D8B030D-6E8A-4147-A177-3AD203B41FA5}">
                      <a16:colId xmlns:a16="http://schemas.microsoft.com/office/drawing/2014/main" val="2340043668"/>
                    </a:ext>
                  </a:extLst>
                </a:gridCol>
                <a:gridCol w="925720">
                  <a:extLst>
                    <a:ext uri="{9D8B030D-6E8A-4147-A177-3AD203B41FA5}">
                      <a16:colId xmlns:a16="http://schemas.microsoft.com/office/drawing/2014/main" val="2769876247"/>
                    </a:ext>
                  </a:extLst>
                </a:gridCol>
                <a:gridCol w="925720">
                  <a:extLst>
                    <a:ext uri="{9D8B030D-6E8A-4147-A177-3AD203B41FA5}">
                      <a16:colId xmlns:a16="http://schemas.microsoft.com/office/drawing/2014/main" val="3116061520"/>
                    </a:ext>
                  </a:extLst>
                </a:gridCol>
                <a:gridCol w="585232">
                  <a:extLst>
                    <a:ext uri="{9D8B030D-6E8A-4147-A177-3AD203B41FA5}">
                      <a16:colId xmlns:a16="http://schemas.microsoft.com/office/drawing/2014/main" val="2260208774"/>
                    </a:ext>
                  </a:extLst>
                </a:gridCol>
              </a:tblGrid>
              <a:tr h="419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 показника</a:t>
                      </a:r>
                      <a:endParaRPr lang="ru-U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так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Переважно ні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Ні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5209"/>
                  </a:ext>
                </a:extLst>
              </a:tr>
              <a:tr h="1280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Педагогічна рада функціонує системно і ефективно, розглядаються актуальні питання діяльності закладу, рішення приймаються колегіально і демократично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25238"/>
                  </a:ext>
                </a:extLst>
              </a:tr>
              <a:tr h="1280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Педагогічна рада функціонує системно, але помітна відсутність активності педагогічних працівників під час прийняття управлінських рішень 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42593"/>
                  </a:ext>
                </a:extLst>
              </a:tr>
              <a:tr h="6347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Діяльність педагогічної ради заважає системі управлінської діяльності 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27" marR="646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67218"/>
                  </a:ext>
                </a:extLst>
              </a:tr>
            </a:tbl>
          </a:graphicData>
        </a:graphic>
      </p:graphicFrame>
      <p:pic>
        <p:nvPicPr>
          <p:cNvPr id="18434" name="Picture 2" descr="открытый дизайн книги PNG , Png книга, книга, Png PNG картинки и пнг  рисунок для бесплатной загрузки">
            <a:extLst>
              <a:ext uri="{FF2B5EF4-FFF2-40B4-BE49-F238E27FC236}">
                <a16:creationId xmlns:a16="http://schemas.microsoft.com/office/drawing/2014/main" id="{946D72EB-4F8C-4B95-A333-A228BA1B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53" y="185196"/>
            <a:ext cx="328511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открытая книга PNG , книжный клипарт, открытый, Блокнот PNG картинки и пнг  рисунок для бесплатной загрузки | Open book drawing, Open book, Art prints  quotes">
            <a:extLst>
              <a:ext uri="{FF2B5EF4-FFF2-40B4-BE49-F238E27FC236}">
                <a16:creationId xmlns:a16="http://schemas.microsoft.com/office/drawing/2014/main" id="{E767DEBE-9DA8-4F7D-9F44-7AEB90E8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0" y="3429000"/>
            <a:ext cx="3597639" cy="22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09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F2FEC7-BD77-4597-92D0-98BD1F663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47344" y="243975"/>
            <a:ext cx="7989081" cy="277241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825763-70F3-46CE-AFD4-76970FEDC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94619"/>
              </p:ext>
            </p:extLst>
          </p:nvPr>
        </p:nvGraphicFramePr>
        <p:xfrm>
          <a:off x="4047344" y="3016385"/>
          <a:ext cx="7989081" cy="3597640"/>
        </p:xfrm>
        <a:graphic>
          <a:graphicData uri="http://schemas.openxmlformats.org/drawingml/2006/table">
            <a:tbl>
              <a:tblPr firstRow="1" firstCol="1" bandRow="1"/>
              <a:tblGrid>
                <a:gridCol w="6085235">
                  <a:extLst>
                    <a:ext uri="{9D8B030D-6E8A-4147-A177-3AD203B41FA5}">
                      <a16:colId xmlns:a16="http://schemas.microsoft.com/office/drawing/2014/main" val="4043553471"/>
                    </a:ext>
                  </a:extLst>
                </a:gridCol>
                <a:gridCol w="1192638">
                  <a:extLst>
                    <a:ext uri="{9D8B030D-6E8A-4147-A177-3AD203B41FA5}">
                      <a16:colId xmlns:a16="http://schemas.microsoft.com/office/drawing/2014/main" val="597657219"/>
                    </a:ext>
                  </a:extLst>
                </a:gridCol>
                <a:gridCol w="711208">
                  <a:extLst>
                    <a:ext uri="{9D8B030D-6E8A-4147-A177-3AD203B41FA5}">
                      <a16:colId xmlns:a16="http://schemas.microsoft.com/office/drawing/2014/main" val="3206953611"/>
                    </a:ext>
                  </a:extLst>
                </a:gridCol>
              </a:tblGrid>
              <a:tr h="207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щодо проведення інформаційної роботи з питань охорони праці, безпеки життєдіяльності, пожежної безпеки, правил поведінки в умовах надзвичайних ситуацій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660927"/>
                  </a:ext>
                </a:extLst>
              </a:tr>
              <a:tr h="1024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Проводиться регулярно з усіма учасниками освітнього процесу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6308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Проводиться регулярно, але тільки для студентів 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967734"/>
                  </a:ext>
                </a:extLst>
              </a:tr>
            </a:tbl>
          </a:graphicData>
        </a:graphic>
      </p:graphicFrame>
      <p:pic>
        <p:nvPicPr>
          <p:cNvPr id="19458" name="Picture 2" descr="Охорона праці">
            <a:extLst>
              <a:ext uri="{FF2B5EF4-FFF2-40B4-BE49-F238E27FC236}">
                <a16:creationId xmlns:a16="http://schemas.microsoft.com/office/drawing/2014/main" id="{9D36C948-3006-43F0-84EF-D111994D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243975"/>
            <a:ext cx="3117954" cy="21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Охорона праці: обов'язки роботодавців і працівників | Бериславська міська  рада | Офіційний сайт">
            <a:extLst>
              <a:ext uri="{FF2B5EF4-FFF2-40B4-BE49-F238E27FC236}">
                <a16:creationId xmlns:a16="http://schemas.microsoft.com/office/drawing/2014/main" id="{C2C6513E-0C31-4FAF-A4D3-DA29BE5DB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2421609"/>
            <a:ext cx="3117954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УПРАВЛІННЯ ОХОРОНОЮ ПРАЦІ ТА ОБОВ'ЯЗКИ РОБОТОДАВЦЯ » Управління Держпраці у  Хмельницькій області">
            <a:extLst>
              <a:ext uri="{FF2B5EF4-FFF2-40B4-BE49-F238E27FC236}">
                <a16:creationId xmlns:a16="http://schemas.microsoft.com/office/drawing/2014/main" id="{05251CF0-AF2D-4AFA-A2FB-33418DED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4212309"/>
            <a:ext cx="3117954" cy="240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40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44954E-0CA3-4190-9533-B228667F8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2528" y="307726"/>
            <a:ext cx="5940425" cy="261493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7CD2902-AFE6-41E1-9ACC-6ADB8461B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97915"/>
              </p:ext>
            </p:extLst>
          </p:nvPr>
        </p:nvGraphicFramePr>
        <p:xfrm>
          <a:off x="4497049" y="4248008"/>
          <a:ext cx="7270230" cy="2234565"/>
        </p:xfrm>
        <a:graphic>
          <a:graphicData uri="http://schemas.openxmlformats.org/drawingml/2006/table">
            <a:tbl>
              <a:tblPr firstRow="1" firstCol="1" bandRow="1"/>
              <a:tblGrid>
                <a:gridCol w="5537692">
                  <a:extLst>
                    <a:ext uri="{9D8B030D-6E8A-4147-A177-3AD203B41FA5}">
                      <a16:colId xmlns:a16="http://schemas.microsoft.com/office/drawing/2014/main" val="1377102654"/>
                    </a:ext>
                  </a:extLst>
                </a:gridCol>
                <a:gridCol w="1085326">
                  <a:extLst>
                    <a:ext uri="{9D8B030D-6E8A-4147-A177-3AD203B41FA5}">
                      <a16:colId xmlns:a16="http://schemas.microsoft.com/office/drawing/2014/main" val="2114831002"/>
                    </a:ext>
                  </a:extLst>
                </a:gridCol>
                <a:gridCol w="647212">
                  <a:extLst>
                    <a:ext uri="{9D8B030D-6E8A-4147-A177-3AD203B41FA5}">
                      <a16:colId xmlns:a16="http://schemas.microsoft.com/office/drawing/2014/main" val="24151336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Інформація щодо розроблення алгоритму дій у разі нещасного випадку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701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Алгоритм розроблений, усі педагогічні працівники дотримуються його у разі нещасного випадку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38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Алгоритм розроблений, але з ним не ознайомлений/на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837580"/>
                  </a:ext>
                </a:extLst>
              </a:tr>
            </a:tbl>
          </a:graphicData>
        </a:graphic>
      </p:graphicFrame>
      <p:pic>
        <p:nvPicPr>
          <p:cNvPr id="20482" name="Picture 2" descr="Інструктажі з питань охорони праці: види, особливості проведення">
            <a:extLst>
              <a:ext uri="{FF2B5EF4-FFF2-40B4-BE49-F238E27FC236}">
                <a16:creationId xmlns:a16="http://schemas.microsoft.com/office/drawing/2014/main" id="{460DB863-717E-4F7B-A64A-3B1FE96A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59" y="4248008"/>
            <a:ext cx="21621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Все про інструктажі з охорони праці | Охорона праці і пожежна безпека">
            <a:extLst>
              <a:ext uri="{FF2B5EF4-FFF2-40B4-BE49-F238E27FC236}">
                <a16:creationId xmlns:a16="http://schemas.microsoft.com/office/drawing/2014/main" id="{08ED7795-3DDA-4219-9015-4E09B146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01" y="107480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8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6">
                <a:lumMod val="40000"/>
                <a:lumOff val="60000"/>
              </a:schemeClr>
            </a:gs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икладач | Universality - łączy biznes z nauką">
            <a:extLst>
              <a:ext uri="{FF2B5EF4-FFF2-40B4-BE49-F238E27FC236}">
                <a16:creationId xmlns:a16="http://schemas.microsoft.com/office/drawing/2014/main" id="{1BE5001B-2A09-4776-A1A6-0621D3CA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23" y="370481"/>
            <a:ext cx="2948816" cy="2141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BD4CAE-460B-4C00-9BD0-05687167E4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0151" y="463246"/>
            <a:ext cx="5940425" cy="26079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A0FA34-0F77-45E0-B0FA-D30B36B36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76796"/>
              </p:ext>
            </p:extLst>
          </p:nvPr>
        </p:nvGraphicFramePr>
        <p:xfrm>
          <a:off x="4247114" y="3429000"/>
          <a:ext cx="7421217" cy="3201672"/>
        </p:xfrm>
        <a:graphic>
          <a:graphicData uri="http://schemas.openxmlformats.org/drawingml/2006/table">
            <a:tbl>
              <a:tblPr firstRow="1" firstCol="1" bandRow="1"/>
              <a:tblGrid>
                <a:gridCol w="5588107">
                  <a:extLst>
                    <a:ext uri="{9D8B030D-6E8A-4147-A177-3AD203B41FA5}">
                      <a16:colId xmlns:a16="http://schemas.microsoft.com/office/drawing/2014/main" val="1399416930"/>
                    </a:ext>
                  </a:extLst>
                </a:gridCol>
                <a:gridCol w="968149">
                  <a:extLst>
                    <a:ext uri="{9D8B030D-6E8A-4147-A177-3AD203B41FA5}">
                      <a16:colId xmlns:a16="http://schemas.microsoft.com/office/drawing/2014/main" val="3960844834"/>
                    </a:ext>
                  </a:extLst>
                </a:gridCol>
                <a:gridCol w="864961">
                  <a:extLst>
                    <a:ext uri="{9D8B030D-6E8A-4147-A177-3AD203B41FA5}">
                      <a16:colId xmlns:a16="http://schemas.microsoft.com/office/drawing/2014/main" val="4246698273"/>
                    </a:ext>
                  </a:extLst>
                </a:gridCol>
              </a:tblGrid>
              <a:tr h="1930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 підвищення професійної майстерності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187052"/>
                  </a:ext>
                </a:extLst>
              </a:tr>
              <a:tr h="33673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Онлайн курси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233983"/>
                  </a:ext>
                </a:extLst>
              </a:tr>
              <a:tr h="33673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Самоосвіта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17277"/>
                  </a:ext>
                </a:extLst>
              </a:tr>
              <a:tr h="33673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Курси ІППО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79940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Конференції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18659"/>
                  </a:ext>
                </a:extLst>
              </a:tr>
              <a:tr h="33673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Методичні семінари</a:t>
                      </a:r>
                      <a:endParaRPr lang="ru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46577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Тренінги, майстер-класи</a:t>
                      </a:r>
                      <a:endParaRPr lang="ru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32410"/>
                  </a:ext>
                </a:extLst>
              </a:tr>
              <a:tr h="25150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uk-UA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Вебінари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81" marR="35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21259"/>
                  </a:ext>
                </a:extLst>
              </a:tr>
            </a:tbl>
          </a:graphicData>
        </a:graphic>
      </p:graphicFrame>
      <p:pic>
        <p:nvPicPr>
          <p:cNvPr id="2052" name="Picture 4" descr="студент Преподаватель png | PNGEgg">
            <a:extLst>
              <a:ext uri="{FF2B5EF4-FFF2-40B4-BE49-F238E27FC236}">
                <a16:creationId xmlns:a16="http://schemas.microsoft.com/office/drawing/2014/main" id="{DCAD4438-72A2-47BA-8AB9-320E657F7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87" y="928066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вага! Важлива інформація! — Головне управління Держпродспоживслужби в  Чернігівській області">
            <a:extLst>
              <a:ext uri="{FF2B5EF4-FFF2-40B4-BE49-F238E27FC236}">
                <a16:creationId xmlns:a16="http://schemas.microsoft.com/office/drawing/2014/main" id="{53AE7724-A86D-48FD-B434-5DBC76C8E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39" y="415829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97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05DC9F-E87A-4461-81F1-712C2DB15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14350" y="1219152"/>
            <a:ext cx="5940425" cy="2701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6" name="Picture 2" descr="корупція – КОЛОМИЯ СЬОГОДНІ">
            <a:extLst>
              <a:ext uri="{FF2B5EF4-FFF2-40B4-BE49-F238E27FC236}">
                <a16:creationId xmlns:a16="http://schemas.microsoft.com/office/drawing/2014/main" id="{B0DB9DA5-9F21-498D-9CB5-EF9AE47F0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5" y="3429000"/>
            <a:ext cx="2857500" cy="26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9 ГРУДНЯ – МІЖНАРОДНИЙ ДЕНЬ БОРОТЬБИ З КОРУПЦІЄЮ » Управління Держпраці у  Хмельницькій області">
            <a:extLst>
              <a:ext uri="{FF2B5EF4-FFF2-40B4-BE49-F238E27FC236}">
                <a16:creationId xmlns:a16="http://schemas.microsoft.com/office/drawing/2014/main" id="{05336B13-3884-4838-9E1D-1C5E0306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98" y="209862"/>
            <a:ext cx="3120295" cy="23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76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AE277-9300-4002-B5EE-716A97CAB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3830" y="1962533"/>
            <a:ext cx="9248931" cy="4254625"/>
          </a:xfrm>
          <a:prstGeom prst="rect">
            <a:avLst/>
          </a:prstGeom>
        </p:spPr>
      </p:pic>
      <p:pic>
        <p:nvPicPr>
          <p:cNvPr id="22530" name="Picture 2" descr="ОНЛАЙН-ОПИТУВАННЯ «ДЕРЖАВА В СМАРТФОНІ» - АППУ">
            <a:extLst>
              <a:ext uri="{FF2B5EF4-FFF2-40B4-BE49-F238E27FC236}">
                <a16:creationId xmlns:a16="http://schemas.microsoft.com/office/drawing/2014/main" id="{C3CC3532-6154-4257-9D5E-EFFC1526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41" y="354308"/>
            <a:ext cx="3871004" cy="147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Стартувало онлайн-опитування про дистанційне навчання » Профспілка  працівників освіти і науки України">
            <a:extLst>
              <a:ext uri="{FF2B5EF4-FFF2-40B4-BE49-F238E27FC236}">
                <a16:creationId xmlns:a16="http://schemas.microsoft.com/office/drawing/2014/main" id="{950F1AED-3BA2-44EC-960E-A91A35CF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96" y="301854"/>
            <a:ext cx="2810992" cy="13799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ТОП-5 перевірених сервісів для Заробітку на Опитуваннях в Україні 2022 року">
            <a:extLst>
              <a:ext uri="{FF2B5EF4-FFF2-40B4-BE49-F238E27FC236}">
                <a16:creationId xmlns:a16="http://schemas.microsoft.com/office/drawing/2014/main" id="{80B60B87-3D4C-448E-ADC9-31A8E9195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2" y="260619"/>
            <a:ext cx="2722141" cy="14736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3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Презентація на тему :&quot;Загадки про школу&quot;.">
            <a:extLst>
              <a:ext uri="{FF2B5EF4-FFF2-40B4-BE49-F238E27FC236}">
                <a16:creationId xmlns:a16="http://schemas.microsoft.com/office/drawing/2014/main" id="{5EB5C971-432C-4569-A37C-0ADAECF54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4" y="194872"/>
            <a:ext cx="11662347" cy="64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6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4208">
              <a:srgbClr val="EDF8DD"/>
            </a:gs>
            <a:gs pos="69375">
              <a:schemeClr val="accent6">
                <a:lumMod val="40000"/>
                <a:lumOff val="60000"/>
              </a:schemeClr>
            </a:gs>
            <a:gs pos="64750">
              <a:srgbClr val="C7EA94"/>
            </a:gs>
            <a:gs pos="55500">
              <a:srgbClr val="CEEDA1"/>
            </a:gs>
            <a:gs pos="37000">
              <a:srgbClr val="DCF2BC"/>
            </a:gs>
            <a:gs pos="0">
              <a:schemeClr val="accent4">
                <a:lumMod val="5000"/>
                <a:lumOff val="95000"/>
              </a:schemeClr>
            </a:gs>
            <a:gs pos="4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5131CB-1229-43D0-BEF8-BECE81BB92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8604" y="265913"/>
            <a:ext cx="5940425" cy="2615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B0CE58-4698-4DF9-8D5E-19524C3AE1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8603" y="3321436"/>
            <a:ext cx="5940425" cy="273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Як вчителям державних шкіл отримати безкоштовний преміум Classtime | Нова  українська школа">
            <a:extLst>
              <a:ext uri="{FF2B5EF4-FFF2-40B4-BE49-F238E27FC236}">
                <a16:creationId xmlns:a16="http://schemas.microsoft.com/office/drawing/2014/main" id="{E13F23E0-4E93-43A5-9FA7-9BC2FFC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09" y="2864913"/>
            <a:ext cx="3048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нонімне опитування: «Викладач очима студентів» - ДВНЗ &quot;ПДТУ&quot;">
            <a:extLst>
              <a:ext uri="{FF2B5EF4-FFF2-40B4-BE49-F238E27FC236}">
                <a16:creationId xmlns:a16="http://schemas.microsoft.com/office/drawing/2014/main" id="{57F0EB06-A3DE-4CAF-95AB-76D5BC86C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59" y="413302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НЛАЙН-ОПИТУВАННЯ &quot;ДЕРЖАВНА СЛУЖБА УКРАЇНИ: ВАША ТОЧКА ЗОРУ&quot; » Управління  Держпраці у Хмельницькій області">
            <a:extLst>
              <a:ext uri="{FF2B5EF4-FFF2-40B4-BE49-F238E27FC236}">
                <a16:creationId xmlns:a16="http://schemas.microsoft.com/office/drawing/2014/main" id="{4DC1D46A-0E51-4BC6-9700-4CE8AC2D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459" y="4806398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2">
                <a:lumMod val="60000"/>
                <a:lumOff val="40000"/>
              </a:schemeClr>
            </a:gs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FAC7E7-4ACC-4C88-AB54-B419B9A834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62532" y="249947"/>
            <a:ext cx="7570032" cy="2808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E55E1D2-FF36-4E96-80F0-82D4D00EB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72470"/>
              </p:ext>
            </p:extLst>
          </p:nvPr>
        </p:nvGraphicFramePr>
        <p:xfrm>
          <a:off x="3762531" y="3192905"/>
          <a:ext cx="7704944" cy="3312743"/>
        </p:xfrm>
        <a:graphic>
          <a:graphicData uri="http://schemas.openxmlformats.org/drawingml/2006/table">
            <a:tbl>
              <a:tblPr firstRow="1" firstCol="1" bandRow="1"/>
              <a:tblGrid>
                <a:gridCol w="5076028">
                  <a:extLst>
                    <a:ext uri="{9D8B030D-6E8A-4147-A177-3AD203B41FA5}">
                      <a16:colId xmlns:a16="http://schemas.microsoft.com/office/drawing/2014/main" val="1289341212"/>
                    </a:ext>
                  </a:extLst>
                </a:gridCol>
                <a:gridCol w="1428805">
                  <a:extLst>
                    <a:ext uri="{9D8B030D-6E8A-4147-A177-3AD203B41FA5}">
                      <a16:colId xmlns:a16="http://schemas.microsoft.com/office/drawing/2014/main" val="1818322807"/>
                    </a:ext>
                  </a:extLst>
                </a:gridCol>
                <a:gridCol w="1200111">
                  <a:extLst>
                    <a:ext uri="{9D8B030D-6E8A-4147-A177-3AD203B41FA5}">
                      <a16:colId xmlns:a16="http://schemas.microsoft.com/office/drawing/2014/main" val="1113926480"/>
                    </a:ext>
                  </a:extLst>
                </a:gridCol>
              </a:tblGrid>
              <a:tr h="1107302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Причини перешкод професійному розвитку викладача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790732"/>
                  </a:ext>
                </a:extLst>
              </a:tr>
              <a:tr h="735147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Недостатня матеріально-технічна база 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03684"/>
                  </a:ext>
                </a:extLst>
              </a:tr>
              <a:tr h="735147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Відсутність матеріального заохочення з боку керівництва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12074"/>
                  </a:ext>
                </a:extLst>
              </a:tr>
              <a:tr h="735147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Жодних перешкод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7" marR="60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361672"/>
                  </a:ext>
                </a:extLst>
              </a:tr>
            </a:tbl>
          </a:graphicData>
        </a:graphic>
      </p:graphicFrame>
      <p:pic>
        <p:nvPicPr>
          <p:cNvPr id="5124" name="Picture 4" descr="Учитель PNG">
            <a:extLst>
              <a:ext uri="{FF2B5EF4-FFF2-40B4-BE49-F238E27FC236}">
                <a16:creationId xmlns:a16="http://schemas.microsoft.com/office/drawing/2014/main" id="{801AC857-DD53-422A-B139-3FFE23B3D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2" y="2135744"/>
            <a:ext cx="2820849" cy="29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реподаватель скачать бесплатно - Студент преподаватель Высшей школы -  Выпускные Вектор Шляпа">
            <a:extLst>
              <a:ext uri="{FF2B5EF4-FFF2-40B4-BE49-F238E27FC236}">
                <a16:creationId xmlns:a16="http://schemas.microsoft.com/office/drawing/2014/main" id="{1F244D91-64C8-4ADD-8573-714EE528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1" y="352350"/>
            <a:ext cx="2820849" cy="17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реподаватель компьютерных икон Лекция Классная, лекции, инкапсулированный  PostScript, учитель, классная комната png | PNGWing">
            <a:extLst>
              <a:ext uri="{FF2B5EF4-FFF2-40B4-BE49-F238E27FC236}">
                <a16:creationId xmlns:a16="http://schemas.microsoft.com/office/drawing/2014/main" id="{F184C78E-3716-47E3-8857-27D4839F6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5" y="5066675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4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577F4C-B9A1-422F-85AF-F17936FE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1" y="571676"/>
            <a:ext cx="2776029" cy="2196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AE1A326-DCEF-4DDF-97C1-752117A8C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35843"/>
              </p:ext>
            </p:extLst>
          </p:nvPr>
        </p:nvGraphicFramePr>
        <p:xfrm>
          <a:off x="3672590" y="336516"/>
          <a:ext cx="8139659" cy="2859617"/>
        </p:xfrm>
        <a:graphic>
          <a:graphicData uri="http://schemas.openxmlformats.org/drawingml/2006/table">
            <a:tbl>
              <a:tblPr firstRow="1" firstCol="1" bandRow="1"/>
              <a:tblGrid>
                <a:gridCol w="5998102">
                  <a:extLst>
                    <a:ext uri="{9D8B030D-6E8A-4147-A177-3AD203B41FA5}">
                      <a16:colId xmlns:a16="http://schemas.microsoft.com/office/drawing/2014/main" val="3871855993"/>
                    </a:ext>
                  </a:extLst>
                </a:gridCol>
                <a:gridCol w="1163927">
                  <a:extLst>
                    <a:ext uri="{9D8B030D-6E8A-4147-A177-3AD203B41FA5}">
                      <a16:colId xmlns:a16="http://schemas.microsoft.com/office/drawing/2014/main" val="2042683712"/>
                    </a:ext>
                  </a:extLst>
                </a:gridCol>
                <a:gridCol w="977630">
                  <a:extLst>
                    <a:ext uri="{9D8B030D-6E8A-4147-A177-3AD203B41FA5}">
                      <a16:colId xmlns:a16="http://schemas.microsoft.com/office/drawing/2014/main" val="2262274384"/>
                    </a:ext>
                  </a:extLst>
                </a:gridCol>
              </a:tblGrid>
              <a:tr h="62748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Види джерел для розробки робочих програм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62539"/>
                  </a:ext>
                </a:extLst>
              </a:tr>
              <a:tr h="331384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Власний досвід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UA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050582"/>
                  </a:ext>
                </a:extLst>
              </a:tr>
              <a:tr h="405252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Зразки, що пропонуються фаховими виданнями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58762"/>
                  </a:ext>
                </a:extLst>
              </a:tr>
              <a:tr h="428031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Розробки з інтернет-сайтів і блогів, які стосуються викладання конкретного предмету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698489"/>
                  </a:ext>
                </a:extLst>
              </a:tr>
              <a:tr h="290540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Рекомендації освіти і науки України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361007"/>
                  </a:ext>
                </a:extLst>
              </a:tr>
              <a:tr h="216120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Досвід, запозичений у колег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258324"/>
                  </a:ext>
                </a:extLst>
              </a:tr>
              <a:tr h="542590"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Спільна робота з колегами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UA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96" marR="378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6642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745D72-2501-4959-B553-DDF9A9EA3B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9751" y="3695076"/>
            <a:ext cx="6314437" cy="260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Повідомлення про перше засідання Робочої групи в рамках Програми місцевого  системного розвитку | Чумаківська сільська рада">
            <a:extLst>
              <a:ext uri="{FF2B5EF4-FFF2-40B4-BE49-F238E27FC236}">
                <a16:creationId xmlns:a16="http://schemas.microsoft.com/office/drawing/2014/main" id="{4C08F3A9-898B-4266-BD25-AC5751F1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79" y="3882453"/>
            <a:ext cx="3147935" cy="22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1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&quot;Важная информация!&quot; (17 фото) 🔥 Прикольные картинки и юмор">
            <a:extLst>
              <a:ext uri="{FF2B5EF4-FFF2-40B4-BE49-F238E27FC236}">
                <a16:creationId xmlns:a16="http://schemas.microsoft.com/office/drawing/2014/main" id="{5FE04E44-DC01-41E0-AEA5-6A164C5B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54" y="292308"/>
            <a:ext cx="5576341" cy="17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79F70A-C89E-45A6-AAC0-9B432DF6E5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03949" y="2218544"/>
            <a:ext cx="8754254" cy="4182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D8E8725-343E-4355-88E3-DB70C034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46" y="65894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реподаватель естественных наук PNG , научный клипарт, посещать занятия,  класс начинается PNG картинки и пнг PSD рисунок для бесплатной загрузки">
            <a:extLst>
              <a:ext uri="{FF2B5EF4-FFF2-40B4-BE49-F238E27FC236}">
                <a16:creationId xmlns:a16="http://schemas.microsoft.com/office/drawing/2014/main" id="{8ECA8560-E5B9-4177-BDB4-8200C11C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4" y="101418"/>
            <a:ext cx="2387107" cy="17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615E6-DB22-452E-881F-70BBC6D58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82058" y="629588"/>
            <a:ext cx="7117491" cy="38570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 descr="Що потрібно знати про оцінювання знань студентів">
            <a:extLst>
              <a:ext uri="{FF2B5EF4-FFF2-40B4-BE49-F238E27FC236}">
                <a16:creationId xmlns:a16="http://schemas.microsoft.com/office/drawing/2014/main" id="{1B5D2B79-4253-454E-9136-68C54C7D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5" y="629588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ії студента у випадку необ'єктивного оцінювання">
            <a:extLst>
              <a:ext uri="{FF2B5EF4-FFF2-40B4-BE49-F238E27FC236}">
                <a16:creationId xmlns:a16="http://schemas.microsoft.com/office/drawing/2014/main" id="{F5F1C895-4E4B-481B-9CF1-465FFA62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5" y="263875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Як провести оцінювання та атестацію студентів: рекомендації МОН – Освіта.UA">
            <a:extLst>
              <a:ext uri="{FF2B5EF4-FFF2-40B4-BE49-F238E27FC236}">
                <a16:creationId xmlns:a16="http://schemas.microsoft.com/office/drawing/2014/main" id="{3AECAFD4-23A5-4771-809B-38FB1CF2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10" y="4801068"/>
            <a:ext cx="3516885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Вчитель: векторна графіка, зображення, Вчитель малюнки ...">
            <a:extLst>
              <a:ext uri="{FF2B5EF4-FFF2-40B4-BE49-F238E27FC236}">
                <a16:creationId xmlns:a16="http://schemas.microsoft.com/office/drawing/2014/main" id="{76CD0E4B-6556-495E-AF0F-D7FFFE48C5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202" name="Picture 10" descr="вчитель року Archives | Рівненські новини">
            <a:extLst>
              <a:ext uri="{FF2B5EF4-FFF2-40B4-BE49-F238E27FC236}">
                <a16:creationId xmlns:a16="http://schemas.microsoft.com/office/drawing/2014/main" id="{9F2A7C70-238A-4422-A698-6AFCE911C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6" y="4970020"/>
            <a:ext cx="27461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2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76A940-27BC-4A81-A564-9E80A3AE9B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56613" y="3429000"/>
            <a:ext cx="6535714" cy="3121702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038BB43-7CB4-46AE-A855-D98FF578A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36621"/>
              </p:ext>
            </p:extLst>
          </p:nvPr>
        </p:nvGraphicFramePr>
        <p:xfrm>
          <a:off x="5156614" y="341479"/>
          <a:ext cx="6535713" cy="3042937"/>
        </p:xfrm>
        <a:graphic>
          <a:graphicData uri="http://schemas.openxmlformats.org/drawingml/2006/table">
            <a:tbl>
              <a:tblPr firstRow="1" firstCol="1" bandRow="1"/>
              <a:tblGrid>
                <a:gridCol w="3622819">
                  <a:extLst>
                    <a:ext uri="{9D8B030D-6E8A-4147-A177-3AD203B41FA5}">
                      <a16:colId xmlns:a16="http://schemas.microsoft.com/office/drawing/2014/main" val="53601775"/>
                    </a:ext>
                  </a:extLst>
                </a:gridCol>
                <a:gridCol w="1824743">
                  <a:extLst>
                    <a:ext uri="{9D8B030D-6E8A-4147-A177-3AD203B41FA5}">
                      <a16:colId xmlns:a16="http://schemas.microsoft.com/office/drawing/2014/main" val="473560736"/>
                    </a:ext>
                  </a:extLst>
                </a:gridCol>
                <a:gridCol w="1088151">
                  <a:extLst>
                    <a:ext uri="{9D8B030D-6E8A-4147-A177-3AD203B41FA5}">
                      <a16:colId xmlns:a16="http://schemas.microsoft.com/office/drawing/2014/main" val="1236617346"/>
                    </a:ext>
                  </a:extLst>
                </a:gridCol>
              </a:tblGrid>
              <a:tr h="917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Види критеріїв для оцінювання знань здобувачів 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Кількість осіб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16108"/>
                  </a:ext>
                </a:extLst>
              </a:tr>
              <a:tr h="708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Використовую виключно рекомендації МОН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874106"/>
                  </a:ext>
                </a:extLst>
              </a:tr>
              <a:tr h="708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Розробляю власні, зокрема із студентами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90305"/>
                  </a:ext>
                </a:extLst>
              </a:tr>
              <a:tr h="7084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Адаптую критерії МОН до умов роботи закладу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42843"/>
                  </a:ext>
                </a:extLst>
              </a:tr>
            </a:tbl>
          </a:graphicData>
        </a:graphic>
      </p:graphicFrame>
      <p:pic>
        <p:nvPicPr>
          <p:cNvPr id="1026" name="Picture 2" descr="Психологічна культура викладача вищої школи – ПДАБА">
            <a:extLst>
              <a:ext uri="{FF2B5EF4-FFF2-40B4-BE49-F238E27FC236}">
                <a16:creationId xmlns:a16="http://schemas.microsoft.com/office/drawing/2014/main" id="{FFFF1B2C-DBAC-4B84-99C9-C99A9903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4" y="307299"/>
            <a:ext cx="4796849" cy="62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6168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</TotalTime>
  <Words>836</Words>
  <Application>Microsoft Office PowerPoint</Application>
  <PresentationFormat>Широкоэкранный</PresentationFormat>
  <Paragraphs>318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18</cp:revision>
  <dcterms:created xsi:type="dcterms:W3CDTF">2022-11-04T13:24:33Z</dcterms:created>
  <dcterms:modified xsi:type="dcterms:W3CDTF">2022-11-11T08:09:29Z</dcterms:modified>
</cp:coreProperties>
</file>