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31030F-ECE3-499C-9045-062199283226}"/>
              </a:ext>
            </a:extLst>
          </p:cNvPr>
          <p:cNvSpPr/>
          <p:nvPr/>
        </p:nvSpPr>
        <p:spPr>
          <a:xfrm>
            <a:off x="2482918" y="1075821"/>
            <a:ext cx="66923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МОНІТОРИНГ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ОПИТУВАННЯ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БАТЬКІВ</a:t>
            </a:r>
          </a:p>
        </p:txBody>
      </p:sp>
      <p:pic>
        <p:nvPicPr>
          <p:cNvPr id="18434" name="Picture 2" descr="Онлайн-опитування – Центр прикладних досліджень">
            <a:extLst>
              <a:ext uri="{FF2B5EF4-FFF2-40B4-BE49-F238E27FC236}">
                <a16:creationId xmlns:a16="http://schemas.microsoft.com/office/drawing/2014/main" id="{DD1EA74B-DC61-4C64-B1CF-A57DE6667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04" y="4029212"/>
            <a:ext cx="2690192" cy="1557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Розпочато онлайн-опитування щодо безпечності проживання в місті Татарбунари  та Татарбунарському районі :: Ізбірком :: Головні події Одеси">
            <a:extLst>
              <a:ext uri="{FF2B5EF4-FFF2-40B4-BE49-F238E27FC236}">
                <a16:creationId xmlns:a16="http://schemas.microsoft.com/office/drawing/2014/main" id="{6F088941-28D9-4998-AFE0-8342DEFC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2" y="250639"/>
            <a:ext cx="1878082" cy="2743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Опитування «Парламент очима молоді: бачення та очікування» | Lesya Ukrainka  Volyn National University">
            <a:extLst>
              <a:ext uri="{FF2B5EF4-FFF2-40B4-BE49-F238E27FC236}">
                <a16:creationId xmlns:a16="http://schemas.microsoft.com/office/drawing/2014/main" id="{33B0C531-4D57-4D5E-90FF-06C37FB2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60" y="1443889"/>
            <a:ext cx="2531169" cy="2585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ЗАКОН УКРАЇНИ «ПРО ОСВІТУ»: КРОК ЗА МЕЖІ | НС">
            <a:extLst>
              <a:ext uri="{FF2B5EF4-FFF2-40B4-BE49-F238E27FC236}">
                <a16:creationId xmlns:a16="http://schemas.microsoft.com/office/drawing/2014/main" id="{F25C2BC7-FE96-4F94-9945-8C382849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3944178"/>
            <a:ext cx="1878082" cy="1866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009FF6-B8B9-4DE4-895F-F744C1146B9D}"/>
              </a:ext>
            </a:extLst>
          </p:cNvPr>
          <p:cNvSpPr txBox="1"/>
          <p:nvPr/>
        </p:nvSpPr>
        <p:spPr>
          <a:xfrm>
            <a:off x="2557670" y="184534"/>
            <a:ext cx="7726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МАЛИНСЬКИЙ ФАХОВИЙ КОЛЕДЖ</a:t>
            </a:r>
          </a:p>
        </p:txBody>
      </p:sp>
    </p:spTree>
    <p:extLst>
      <p:ext uri="{BB962C8B-B14F-4D97-AF65-F5344CB8AC3E}">
        <p14:creationId xmlns:p14="http://schemas.microsoft.com/office/powerpoint/2010/main" val="295154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4B0AB9-E0EB-4D50-9218-4BB7B74221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45990" y="689154"/>
            <a:ext cx="5100020" cy="2410499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3A8F12D-387B-480D-82AE-69251FCA3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45717"/>
              </p:ext>
            </p:extLst>
          </p:nvPr>
        </p:nvGraphicFramePr>
        <p:xfrm>
          <a:off x="2832562" y="3823827"/>
          <a:ext cx="5930265" cy="1688592"/>
        </p:xfrm>
        <a:graphic>
          <a:graphicData uri="http://schemas.openxmlformats.org/drawingml/2006/table">
            <a:tbl>
              <a:tblPr firstRow="1" firstCol="1" bandRow="1"/>
              <a:tblGrid>
                <a:gridCol w="4137660">
                  <a:extLst>
                    <a:ext uri="{9D8B030D-6E8A-4147-A177-3AD203B41FA5}">
                      <a16:colId xmlns:a16="http://schemas.microsoft.com/office/drawing/2014/main" val="170339156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211602217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6379671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Задоволеність організацією освітнього процесу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623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40,3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47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51,6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29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не задоволений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783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задоволений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12602"/>
                  </a:ext>
                </a:extLst>
              </a:tr>
            </a:tbl>
          </a:graphicData>
        </a:graphic>
      </p:graphicFrame>
      <p:pic>
        <p:nvPicPr>
          <p:cNvPr id="8194" name="Picture 2" descr="Організація освітнього процесу протягом дня – «Середня загальноосвітня  школа №62»">
            <a:extLst>
              <a:ext uri="{FF2B5EF4-FFF2-40B4-BE49-F238E27FC236}">
                <a16:creationId xmlns:a16="http://schemas.microsoft.com/office/drawing/2014/main" id="{D05E3FF9-9C0F-40B2-95AF-BAB7EB26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6" y="737675"/>
            <a:ext cx="2965132" cy="23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ропозиції щодо вирішення проблем учасників освітнього процесу в умовах  воєнного стану | Освітній омбудсмен України">
            <a:extLst>
              <a:ext uri="{FF2B5EF4-FFF2-40B4-BE49-F238E27FC236}">
                <a16:creationId xmlns:a16="http://schemas.microsoft.com/office/drawing/2014/main" id="{A8BA5EDC-3FAD-446C-AB14-E2D577E3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401" y="737675"/>
            <a:ext cx="2647950" cy="2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0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FB9472-E69B-4907-AA6D-83BE9D771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6835" y="583096"/>
            <a:ext cx="11118574" cy="4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818217-DF15-42E7-8F7C-5944CB508E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8296" y="159026"/>
            <a:ext cx="7924800" cy="2262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A4E3F-9BC0-477F-B29C-1AE0B18B5C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03096" y="159026"/>
            <a:ext cx="3419059" cy="226280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BACACC5-7B2A-4EB9-A5B6-7194E15D4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447777"/>
              </p:ext>
            </p:extLst>
          </p:nvPr>
        </p:nvGraphicFramePr>
        <p:xfrm>
          <a:off x="4932714" y="2713374"/>
          <a:ext cx="6117590" cy="2638236"/>
        </p:xfrm>
        <a:graphic>
          <a:graphicData uri="http://schemas.openxmlformats.org/drawingml/2006/table">
            <a:tbl>
              <a:tblPr firstRow="1" firstCol="1" bandRow="1"/>
              <a:tblGrid>
                <a:gridCol w="3417570">
                  <a:extLst>
                    <a:ext uri="{9D8B030D-6E8A-4147-A177-3AD203B41FA5}">
                      <a16:colId xmlns:a16="http://schemas.microsoft.com/office/drawing/2014/main" val="246174941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49050139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451698761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1390440342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62906763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 показника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Бали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575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48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Облаштування території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806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 приміщень (вестибюлі, рекреації, актова зала)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07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Чистота та облаштування навчальних кабінетів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0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Чистота та облаштування туалетних кімнат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04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Чистота та облаштування спортивної зали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115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Чистота та облаштування їдальні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1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Температурний режим у закладі освіти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533712"/>
                  </a:ext>
                </a:extLst>
              </a:tr>
            </a:tbl>
          </a:graphicData>
        </a:graphic>
      </p:graphicFrame>
      <p:pic>
        <p:nvPicPr>
          <p:cNvPr id="9218" name="Picture 2" descr="Організація освітнього процесу в умовах карантину: на запитання відповідає  МОН » Профспілка працівників освіти і науки України">
            <a:extLst>
              <a:ext uri="{FF2B5EF4-FFF2-40B4-BE49-F238E27FC236}">
                <a16:creationId xmlns:a16="http://schemas.microsoft.com/office/drawing/2014/main" id="{6B523F49-EE17-449D-B009-46F835F5E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96" y="3429000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4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D41866-3118-49EF-9DCD-8132883FF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8605" y="241811"/>
            <a:ext cx="5940425" cy="245173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659E055-03E1-4C45-9A02-10A23EB09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97999"/>
              </p:ext>
            </p:extLst>
          </p:nvPr>
        </p:nvGraphicFramePr>
        <p:xfrm>
          <a:off x="488605" y="3507706"/>
          <a:ext cx="5930265" cy="1688592"/>
        </p:xfrm>
        <a:graphic>
          <a:graphicData uri="http://schemas.openxmlformats.org/drawingml/2006/table">
            <a:tbl>
              <a:tblPr firstRow="1" firstCol="1" bandRow="1"/>
              <a:tblGrid>
                <a:gridCol w="4137660">
                  <a:extLst>
                    <a:ext uri="{9D8B030D-6E8A-4147-A177-3AD203B41FA5}">
                      <a16:colId xmlns:a16="http://schemas.microsoft.com/office/drawing/2014/main" val="1418048708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237071946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4800976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Показник харчування у закладі освіти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67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Так, завжди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409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33,9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33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Іноді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069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Ні, ніколи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87552"/>
                  </a:ext>
                </a:extLst>
              </a:tr>
            </a:tbl>
          </a:graphicData>
        </a:graphic>
      </p:graphicFrame>
      <p:pic>
        <p:nvPicPr>
          <p:cNvPr id="10242" name="Picture 2" descr="11 продуктів, які допоможуть поліпшити роботу мозку пенсіонерам і студентам  | Велика Епоха">
            <a:extLst>
              <a:ext uri="{FF2B5EF4-FFF2-40B4-BE49-F238E27FC236}">
                <a16:creationId xmlns:a16="http://schemas.microsoft.com/office/drawing/2014/main" id="{9FE5780E-B76F-45B0-8758-776E2149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80" y="265809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Особливості харчування підлітків - Основи здоров'я. 6 клас. Бойченко">
            <a:extLst>
              <a:ext uri="{FF2B5EF4-FFF2-40B4-BE49-F238E27FC236}">
                <a16:creationId xmlns:a16="http://schemas.microsoft.com/office/drawing/2014/main" id="{869B0219-D9AB-4C45-9D2D-9122A024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6" y="1923159"/>
            <a:ext cx="265333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Здорові витребеньки для бідного студента - Урядовий Кур'єр - газета  центральних органів влади України онлайн">
            <a:extLst>
              <a:ext uri="{FF2B5EF4-FFF2-40B4-BE49-F238E27FC236}">
                <a16:creationId xmlns:a16="http://schemas.microsoft.com/office/drawing/2014/main" id="{1F6C4EE9-4441-4878-B349-5A49BA17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736" y="3828159"/>
            <a:ext cx="2663493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15A4EA-4EB5-4D62-A89F-A22A1388F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2587" y="209191"/>
            <a:ext cx="5940425" cy="249047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BDB7854-4452-4A17-A79E-164C579A8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68976"/>
              </p:ext>
            </p:extLst>
          </p:nvPr>
        </p:nvGraphicFramePr>
        <p:xfrm>
          <a:off x="382587" y="3686216"/>
          <a:ext cx="5930265" cy="2288794"/>
        </p:xfrm>
        <a:graphic>
          <a:graphicData uri="http://schemas.openxmlformats.org/drawingml/2006/table">
            <a:tbl>
              <a:tblPr firstRow="1" firstCol="1" bandRow="1"/>
              <a:tblGrid>
                <a:gridCol w="4137660">
                  <a:extLst>
                    <a:ext uri="{9D8B030D-6E8A-4147-A177-3AD203B41FA5}">
                      <a16:colId xmlns:a16="http://schemas.microsoft.com/office/drawing/2014/main" val="1071161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11590137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7039762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Рівень задоволеністю харчуванням у закладі освіти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83646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Повністю задоволений/задоволена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9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задоволений/задоволена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33,9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94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не задоволений/не задоволена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26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Повністю не задоволений/не задоволена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26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Інше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33,9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55663"/>
                  </a:ext>
                </a:extLst>
              </a:tr>
            </a:tbl>
          </a:graphicData>
        </a:graphic>
      </p:graphicFrame>
      <p:pic>
        <p:nvPicPr>
          <p:cNvPr id="11266" name="Picture 2" descr="Норми харчування для учнів/студентів, які здобувають спортивну освіту">
            <a:extLst>
              <a:ext uri="{FF2B5EF4-FFF2-40B4-BE49-F238E27FC236}">
                <a16:creationId xmlns:a16="http://schemas.microsoft.com/office/drawing/2014/main" id="{240AF4C8-B436-44FD-B5AF-EA00E6ECB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64" y="206868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У ТДМУ відкрили два нових пункти харчування для студентів – ТЕРНОПІЛЬСЬКИЙ  НАЦІОНАЛЬНИЙ МЕДИЧНИЙ УНІВЕРСИТЕТ">
            <a:extLst>
              <a:ext uri="{FF2B5EF4-FFF2-40B4-BE49-F238E27FC236}">
                <a16:creationId xmlns:a16="http://schemas.microsoft.com/office/drawing/2014/main" id="{D7F5E86C-DEA3-4C4D-861B-FF48A2036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39" y="762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В Кировской области школьники и студенты с ограниченными возможностями  здоровья будут получать бесплатное питание » ГТРК Вятка - новости Кирова и  Кировской области">
            <a:extLst>
              <a:ext uri="{FF2B5EF4-FFF2-40B4-BE49-F238E27FC236}">
                <a16:creationId xmlns:a16="http://schemas.microsoft.com/office/drawing/2014/main" id="{AA112EEE-1AFD-4BBC-B2DE-C9D8D357D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64" y="406117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0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383C9E-2E12-490A-B2A7-04A7115B36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2939" y="689113"/>
            <a:ext cx="9952383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5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14B18C-A8AB-4661-8375-B3F4C72A87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5575" y="198534"/>
            <a:ext cx="5940425" cy="267081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DFFEB22-5B22-4B9A-BA58-54EAAC20A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43383"/>
              </p:ext>
            </p:extLst>
          </p:nvPr>
        </p:nvGraphicFramePr>
        <p:xfrm>
          <a:off x="4094922" y="2989483"/>
          <a:ext cx="7946587" cy="2772910"/>
        </p:xfrm>
        <a:graphic>
          <a:graphicData uri="http://schemas.openxmlformats.org/drawingml/2006/table">
            <a:tbl>
              <a:tblPr firstRow="1" firstCol="1" bandRow="1"/>
              <a:tblGrid>
                <a:gridCol w="3962400">
                  <a:extLst>
                    <a:ext uri="{9D8B030D-6E8A-4147-A177-3AD203B41FA5}">
                      <a16:colId xmlns:a16="http://schemas.microsoft.com/office/drawing/2014/main" val="444593415"/>
                    </a:ext>
                  </a:extLst>
                </a:gridCol>
                <a:gridCol w="1091740">
                  <a:extLst>
                    <a:ext uri="{9D8B030D-6E8A-4147-A177-3AD203B41FA5}">
                      <a16:colId xmlns:a16="http://schemas.microsoft.com/office/drawing/2014/main" val="3527316523"/>
                    </a:ext>
                  </a:extLst>
                </a:gridCol>
                <a:gridCol w="967544">
                  <a:extLst>
                    <a:ext uri="{9D8B030D-6E8A-4147-A177-3AD203B41FA5}">
                      <a16:colId xmlns:a16="http://schemas.microsoft.com/office/drawing/2014/main" val="1259542471"/>
                    </a:ext>
                  </a:extLst>
                </a:gridCol>
                <a:gridCol w="967544">
                  <a:extLst>
                    <a:ext uri="{9D8B030D-6E8A-4147-A177-3AD203B41FA5}">
                      <a16:colId xmlns:a16="http://schemas.microsoft.com/office/drawing/2014/main" val="3371084910"/>
                    </a:ext>
                  </a:extLst>
                </a:gridCol>
                <a:gridCol w="957359">
                  <a:extLst>
                    <a:ext uri="{9D8B030D-6E8A-4147-A177-3AD203B41FA5}">
                      <a16:colId xmlns:a16="http://schemas.microsoft.com/office/drawing/2014/main" val="1560259011"/>
                    </a:ext>
                  </a:extLst>
                </a:gridCol>
              </a:tblGrid>
              <a:tr h="429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Показник інформованості батьків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Часто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Іноді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Ніколи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812646"/>
                  </a:ext>
                </a:extLst>
              </a:tr>
              <a:tr h="6719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Попередження та зниження рівня дискримінації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66366"/>
                  </a:ext>
                </a:extLst>
              </a:tr>
              <a:tr h="6719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Попередження та зниження рівня насилля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52030"/>
                  </a:ext>
                </a:extLst>
              </a:tr>
              <a:tr h="6719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Безпечне використання мережі Інтернет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64815"/>
                  </a:ext>
                </a:extLst>
              </a:tr>
              <a:tr h="327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Попередження кібербулінгу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683305"/>
                  </a:ext>
                </a:extLst>
              </a:tr>
            </a:tbl>
          </a:graphicData>
        </a:graphic>
      </p:graphicFrame>
      <p:pic>
        <p:nvPicPr>
          <p:cNvPr id="12290" name="Picture 2" descr="Рекомендації класним керівникам щодо роботи з батьками | Лиманська ЗОШ №5">
            <a:extLst>
              <a:ext uri="{FF2B5EF4-FFF2-40B4-BE49-F238E27FC236}">
                <a16:creationId xmlns:a16="http://schemas.microsoft.com/office/drawing/2014/main" id="{82CD92DE-B429-497F-9593-B4B4B8FC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14" y="3713076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оложення про батьківські збори">
            <a:extLst>
              <a:ext uri="{FF2B5EF4-FFF2-40B4-BE49-F238E27FC236}">
                <a16:creationId xmlns:a16="http://schemas.microsoft.com/office/drawing/2014/main" id="{1CEE433C-60B3-4ED1-B373-931F7A26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30" y="299309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2BF863-5B10-4808-86B7-71FD2743B1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8361" y="354951"/>
            <a:ext cx="5940425" cy="259651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7D8D195-642A-4982-995D-2A7A4C4C2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63717"/>
              </p:ext>
            </p:extLst>
          </p:nvPr>
        </p:nvGraphicFramePr>
        <p:xfrm>
          <a:off x="435596" y="3678856"/>
          <a:ext cx="5930265" cy="2010030"/>
        </p:xfrm>
        <a:graphic>
          <a:graphicData uri="http://schemas.openxmlformats.org/drawingml/2006/table">
            <a:tbl>
              <a:tblPr firstRow="1" firstCol="1" bandRow="1"/>
              <a:tblGrid>
                <a:gridCol w="4137660">
                  <a:extLst>
                    <a:ext uri="{9D8B030D-6E8A-4147-A177-3AD203B41FA5}">
                      <a16:colId xmlns:a16="http://schemas.microsoft.com/office/drawing/2014/main" val="4062532188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80738036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008749932"/>
                    </a:ext>
                  </a:extLst>
                </a:gridCol>
              </a:tblGrid>
              <a:tr h="494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Види реакцій закладу освіти на випадки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булінгу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15518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Проблеми вирішуються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конструктивно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подібних випадків більше не траплялось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990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Проблеми вирішуються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конструктивно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011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Реакція на звернення була формальною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27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Звернення не розглянуте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1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не звертався/не зверталася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77915"/>
                  </a:ext>
                </a:extLst>
              </a:tr>
            </a:tbl>
          </a:graphicData>
        </a:graphic>
      </p:graphicFrame>
      <p:pic>
        <p:nvPicPr>
          <p:cNvPr id="13314" name="Picture 2" descr="Наслідки локдауну: чому дитина не хоче йти до школи та що робити">
            <a:extLst>
              <a:ext uri="{FF2B5EF4-FFF2-40B4-BE49-F238E27FC236}">
                <a16:creationId xmlns:a16="http://schemas.microsoft.com/office/drawing/2014/main" id="{7556FF8F-F55A-40BF-B588-5A00747EE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" b="5136"/>
          <a:stretch/>
        </p:blipFill>
        <p:spPr bwMode="auto">
          <a:xfrm>
            <a:off x="6677043" y="354951"/>
            <a:ext cx="5408984" cy="53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88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CD2CA-57F6-4179-8B4E-B18656BED9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91978" y="569374"/>
            <a:ext cx="5940425" cy="253873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EE50871-1D97-418B-930D-060D17822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85340"/>
              </p:ext>
            </p:extLst>
          </p:nvPr>
        </p:nvGraphicFramePr>
        <p:xfrm>
          <a:off x="4302138" y="3534822"/>
          <a:ext cx="5930265" cy="2009775"/>
        </p:xfrm>
        <a:graphic>
          <a:graphicData uri="http://schemas.openxmlformats.org/drawingml/2006/table">
            <a:tbl>
              <a:tblPr firstRow="1" firstCol="1" bandRow="1"/>
              <a:tblGrid>
                <a:gridCol w="4137660">
                  <a:extLst>
                    <a:ext uri="{9D8B030D-6E8A-4147-A177-3AD203B41FA5}">
                      <a16:colId xmlns:a16="http://schemas.microsoft.com/office/drawing/2014/main" val="358067589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84154760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722483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Рівень інформованості щодо правил поведінки в навчальному закладі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49576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Ознайомлений і приймаю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9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Ознайомлений, але не приймаю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780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 не влаштовують правили поведінки через порушення прав дітей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519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Нічого не знаю про правила поведінки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57012"/>
                  </a:ext>
                </a:extLst>
              </a:tr>
            </a:tbl>
          </a:graphicData>
        </a:graphic>
      </p:graphicFrame>
      <p:pic>
        <p:nvPicPr>
          <p:cNvPr id="14338" name="Picture 2" descr="Правила поведінки (Проєкт) – Машинобудівний фаховий коледж СумДУ">
            <a:extLst>
              <a:ext uri="{FF2B5EF4-FFF2-40B4-BE49-F238E27FC236}">
                <a16:creationId xmlns:a16="http://schemas.microsoft.com/office/drawing/2014/main" id="{93FCA44F-D98A-49A3-83BB-36F0BD31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7" y="3925347"/>
            <a:ext cx="27813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Погребищенський медичний фаховий коледж">
            <a:extLst>
              <a:ext uri="{FF2B5EF4-FFF2-40B4-BE49-F238E27FC236}">
                <a16:creationId xmlns:a16="http://schemas.microsoft.com/office/drawing/2014/main" id="{FC526AD1-E5FB-47CA-8CA8-B3D7C932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5" y="967201"/>
            <a:ext cx="286226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386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E3DB82-D420-481E-B3FA-AB0100FFE9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843" y="569843"/>
            <a:ext cx="11224592" cy="52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4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5CED-DD40-4693-BC29-83440409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2129736"/>
            <a:ext cx="4478410" cy="1049235"/>
          </a:xfrm>
        </p:spPr>
        <p:txBody>
          <a:bodyPr/>
          <a:lstStyle/>
          <a:p>
            <a:r>
              <a:rPr lang="uk-UA" dirty="0"/>
              <a:t>Учасники опитування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B7E74D-5051-46EF-95EC-C66C1FE2822D}"/>
              </a:ext>
            </a:extLst>
          </p:cNvPr>
          <p:cNvSpPr/>
          <p:nvPr/>
        </p:nvSpPr>
        <p:spPr>
          <a:xfrm>
            <a:off x="8039926" y="2264571"/>
            <a:ext cx="3515969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62 особи</a:t>
            </a:r>
          </a:p>
        </p:txBody>
      </p:sp>
      <p:pic>
        <p:nvPicPr>
          <p:cNvPr id="19458" name="Picture 2" descr="Соціологи з'ясували, кому українці довіряють найбільше – опитування">
            <a:extLst>
              <a:ext uri="{FF2B5EF4-FFF2-40B4-BE49-F238E27FC236}">
                <a16:creationId xmlns:a16="http://schemas.microsoft.com/office/drawing/2014/main" id="{7A0027B1-4C2E-4593-A354-D6BEE1154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373" y="4065104"/>
            <a:ext cx="2647950" cy="1666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0" name="Picture 4" descr="Проводиться опитування з метою розробки Стратегії розвитку Криничанської  селищної територіальної громади | Криничанська селищна рада">
            <a:extLst>
              <a:ext uri="{FF2B5EF4-FFF2-40B4-BE49-F238E27FC236}">
                <a16:creationId xmlns:a16="http://schemas.microsoft.com/office/drawing/2014/main" id="{32861999-7E54-46DE-85A1-DF883807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" y="163995"/>
            <a:ext cx="2857500" cy="1600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Де розмовляють рідною мовою учасники та не учасники АТО? (ОПИТУВАННЯ) :  07:06:2016 - 20 хвилин Вінниця">
            <a:extLst>
              <a:ext uri="{FF2B5EF4-FFF2-40B4-BE49-F238E27FC236}">
                <a16:creationId xmlns:a16="http://schemas.microsoft.com/office/drawing/2014/main" id="{27659490-21BB-423C-A70B-44982ADE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33" y="1778053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Дистанційне навчання - Краснопільський ліцей №1">
            <a:extLst>
              <a:ext uri="{FF2B5EF4-FFF2-40B4-BE49-F238E27FC236}">
                <a16:creationId xmlns:a16="http://schemas.microsoft.com/office/drawing/2014/main" id="{2149EB17-778D-452A-A76D-8FEEB86E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23" y="163995"/>
            <a:ext cx="2857500" cy="15144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0F5AEB-F54F-46DB-B729-916269974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138" y="3679030"/>
            <a:ext cx="2857500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61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4534EA-4EE3-420E-A48E-76F127D77C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2634" y="280462"/>
            <a:ext cx="5940425" cy="240093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BE63509-5157-4762-BA69-938B777EC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53008"/>
              </p:ext>
            </p:extLst>
          </p:nvPr>
        </p:nvGraphicFramePr>
        <p:xfrm>
          <a:off x="862634" y="3320476"/>
          <a:ext cx="5940425" cy="2481426"/>
        </p:xfrm>
        <a:graphic>
          <a:graphicData uri="http://schemas.openxmlformats.org/drawingml/2006/table">
            <a:tbl>
              <a:tblPr firstRow="1" firstCol="1" bandRow="1"/>
              <a:tblGrid>
                <a:gridCol w="4144749">
                  <a:extLst>
                    <a:ext uri="{9D8B030D-6E8A-4147-A177-3AD203B41FA5}">
                      <a16:colId xmlns:a16="http://schemas.microsoft.com/office/drawing/2014/main" val="2638550718"/>
                    </a:ext>
                  </a:extLst>
                </a:gridCol>
                <a:gridCol w="1078169">
                  <a:extLst>
                    <a:ext uri="{9D8B030D-6E8A-4147-A177-3AD203B41FA5}">
                      <a16:colId xmlns:a16="http://schemas.microsoft.com/office/drawing/2014/main" val="1606129580"/>
                    </a:ext>
                  </a:extLst>
                </a:gridCol>
                <a:gridCol w="717507">
                  <a:extLst>
                    <a:ext uri="{9D8B030D-6E8A-4147-A177-3AD203B41FA5}">
                      <a16:colId xmlns:a16="http://schemas.microsoft.com/office/drawing/2014/main" val="1535485050"/>
                    </a:ext>
                  </a:extLst>
                </a:gridCol>
              </a:tblGrid>
              <a:tr h="841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щодо порушення прав дитини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66736"/>
                  </a:ext>
                </a:extLst>
              </a:tr>
              <a:tr h="410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Практично не порушуються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388591"/>
                  </a:ext>
                </a:extLst>
              </a:tr>
              <a:tr h="41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Інколи порушуються, але вирішуються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08240"/>
                  </a:ext>
                </a:extLst>
              </a:tr>
              <a:tr h="410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Інколи порушуються і не  вирішуються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28352"/>
                  </a:ext>
                </a:extLst>
              </a:tr>
              <a:tr h="41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Систематично порушуються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31938"/>
                  </a:ext>
                </a:extLst>
              </a:tr>
            </a:tbl>
          </a:graphicData>
        </a:graphic>
      </p:graphicFrame>
      <p:pic>
        <p:nvPicPr>
          <p:cNvPr id="15362" name="Picture 2" descr="Права студентов Украины: студент и право">
            <a:extLst>
              <a:ext uri="{FF2B5EF4-FFF2-40B4-BE49-F238E27FC236}">
                <a16:creationId xmlns:a16="http://schemas.microsoft.com/office/drawing/2014/main" id="{C7E95FAE-EF13-4E96-BD6D-3068BDDE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91" y="0"/>
            <a:ext cx="24669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ЗНАЙ СВОЇ ПРАВА ТА ОБОВ'ЯЗКИ, СТУДЕНТ! | Студентський портал">
            <a:extLst>
              <a:ext uri="{FF2B5EF4-FFF2-40B4-BE49-F238E27FC236}">
                <a16:creationId xmlns:a16="http://schemas.microsoft.com/office/drawing/2014/main" id="{B82A659D-02D3-40C7-AC46-C0C83357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91" y="20002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Права студентов и обязанности преподавателей. Имеют ли права студенты и  какие">
            <a:extLst>
              <a:ext uri="{FF2B5EF4-FFF2-40B4-BE49-F238E27FC236}">
                <a16:creationId xmlns:a16="http://schemas.microsoft.com/office/drawing/2014/main" id="{D5F85C70-699A-4385-88B1-0609A7F2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91" y="3698668"/>
            <a:ext cx="246697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50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6D9BDF-6EBE-4695-B177-0019CB135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83456" y="310335"/>
            <a:ext cx="5940425" cy="273875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868E6F5-0AD9-41E1-AA53-75C79B1A8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756353"/>
              </p:ext>
            </p:extLst>
          </p:nvPr>
        </p:nvGraphicFramePr>
        <p:xfrm>
          <a:off x="5718394" y="3708723"/>
          <a:ext cx="5930265" cy="1982089"/>
        </p:xfrm>
        <a:graphic>
          <a:graphicData uri="http://schemas.openxmlformats.org/drawingml/2006/table">
            <a:tbl>
              <a:tblPr firstRow="1" firstCol="1" bandRow="1"/>
              <a:tblGrid>
                <a:gridCol w="4137660">
                  <a:extLst>
                    <a:ext uri="{9D8B030D-6E8A-4147-A177-3AD203B41FA5}">
                      <a16:colId xmlns:a16="http://schemas.microsoft.com/office/drawing/2014/main" val="227847670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909721153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054664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Врахування думки батьків під час прийняття важливих управлінських рішень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2027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Так, завжди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142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Частково враховує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002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не враховує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34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враховує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17819"/>
                  </a:ext>
                </a:extLst>
              </a:tr>
            </a:tbl>
          </a:graphicData>
        </a:graphic>
      </p:graphicFrame>
      <p:pic>
        <p:nvPicPr>
          <p:cNvPr id="16386" name="Picture 2" descr="Особливості управлінських рішень в процесі державотворення :: Державний  університет телекомунікацій">
            <a:extLst>
              <a:ext uri="{FF2B5EF4-FFF2-40B4-BE49-F238E27FC236}">
                <a16:creationId xmlns:a16="http://schemas.microsoft.com/office/drawing/2014/main" id="{5EEF75B4-02DD-4A88-BF4E-5273A2029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39" y="310335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Управлінські рішення житлових проблем">
            <a:extLst>
              <a:ext uri="{FF2B5EF4-FFF2-40B4-BE49-F238E27FC236}">
                <a16:creationId xmlns:a16="http://schemas.microsoft.com/office/drawing/2014/main" id="{EA4EF5ED-C34F-4B18-9797-93F56C0A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39" y="2205810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Розвиток і вдосконалення управлінських компетенцій">
            <a:extLst>
              <a:ext uri="{FF2B5EF4-FFF2-40B4-BE49-F238E27FC236}">
                <a16:creationId xmlns:a16="http://schemas.microsoft.com/office/drawing/2014/main" id="{6A98F032-14FD-449B-950D-E9E82B65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37" y="4091760"/>
            <a:ext cx="2419351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42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799275-D757-435A-A0EF-9C2F636BB2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5575" y="227039"/>
            <a:ext cx="5940425" cy="253428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195B5DE-91EC-44F0-999D-DE5CBB72E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38722"/>
              </p:ext>
            </p:extLst>
          </p:nvPr>
        </p:nvGraphicFramePr>
        <p:xfrm>
          <a:off x="6188765" y="583096"/>
          <a:ext cx="5738192" cy="4687464"/>
        </p:xfrm>
        <a:graphic>
          <a:graphicData uri="http://schemas.openxmlformats.org/drawingml/2006/table">
            <a:tbl>
              <a:tblPr firstRow="1" firstCol="1" bandRow="1"/>
              <a:tblGrid>
                <a:gridCol w="3882887">
                  <a:extLst>
                    <a:ext uri="{9D8B030D-6E8A-4147-A177-3AD203B41FA5}">
                      <a16:colId xmlns:a16="http://schemas.microsoft.com/office/drawing/2014/main" val="3082634689"/>
                    </a:ext>
                  </a:extLst>
                </a:gridCol>
                <a:gridCol w="1162224">
                  <a:extLst>
                    <a:ext uri="{9D8B030D-6E8A-4147-A177-3AD203B41FA5}">
                      <a16:colId xmlns:a16="http://schemas.microsoft.com/office/drawing/2014/main" val="1508401097"/>
                    </a:ext>
                  </a:extLst>
                </a:gridCol>
                <a:gridCol w="693081">
                  <a:extLst>
                    <a:ext uri="{9D8B030D-6E8A-4147-A177-3AD203B41FA5}">
                      <a16:colId xmlns:a16="http://schemas.microsoft.com/office/drawing/2014/main" val="1534353120"/>
                    </a:ext>
                  </a:extLst>
                </a:gridCol>
              </a:tblGrid>
              <a:tr h="940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Врахування думки батьків під час прийняття важливих управлінських рішень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28475"/>
                  </a:ext>
                </a:extLst>
              </a:tr>
              <a:tr h="9406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Так, звернення розглядалися вчасно, заходами реагування цілком задоволений/а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446937"/>
                  </a:ext>
                </a:extLst>
              </a:tr>
              <a:tr h="9406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Так, звернення розглядалися вчасно, заходами реагування переважно задоволений/а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259830"/>
                  </a:ext>
                </a:extLst>
              </a:tr>
              <a:tr h="6218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Так, звернення розглядалися вчасно, заходами реагування незадоволений/а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853062"/>
                  </a:ext>
                </a:extLst>
              </a:tr>
              <a:tr h="6218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Ні, звернення не розглядалися вчасно, заходи реагування не вживалися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20648"/>
                  </a:ext>
                </a:extLst>
              </a:tr>
              <a:tr h="6218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не звертався/ не зверталася до керівництва зі зверненням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403540"/>
                  </a:ext>
                </a:extLst>
              </a:tr>
            </a:tbl>
          </a:graphicData>
        </a:graphic>
      </p:graphicFrame>
      <p:pic>
        <p:nvPicPr>
          <p:cNvPr id="17414" name="Picture 6" descr="Де батькам знайти інформацію про заклад освіти | Освітній омбудсмен України">
            <a:extLst>
              <a:ext uri="{FF2B5EF4-FFF2-40B4-BE49-F238E27FC236}">
                <a16:creationId xmlns:a16="http://schemas.microsoft.com/office/drawing/2014/main" id="{E1605D12-EB2D-4521-A20E-403F79BF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70" y="3219767"/>
            <a:ext cx="2923830" cy="26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Сумських освітян цікавить думка учнів і батьків щодо дистанційного навчання">
            <a:extLst>
              <a:ext uri="{FF2B5EF4-FFF2-40B4-BE49-F238E27FC236}">
                <a16:creationId xmlns:a16="http://schemas.microsoft.com/office/drawing/2014/main" id="{2BAC2FD1-B3C6-4845-A712-4F20577E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19767"/>
            <a:ext cx="3016595" cy="26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15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3DA252-D89F-4B58-AFE4-F788205256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39617" y="490331"/>
            <a:ext cx="7171151" cy="38845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8E64A6-4461-4317-A5D1-B100071B7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495" y="4374860"/>
            <a:ext cx="2853175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7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D62B20-D3EE-4A68-974D-A8AFCF65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20" y="214733"/>
            <a:ext cx="7259063" cy="2876951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DE343A6-86B5-4DFF-8632-A7A3D21B5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80139"/>
              </p:ext>
            </p:extLst>
          </p:nvPr>
        </p:nvGraphicFramePr>
        <p:xfrm>
          <a:off x="346120" y="3498620"/>
          <a:ext cx="7259062" cy="1980642"/>
        </p:xfrm>
        <a:graphic>
          <a:graphicData uri="http://schemas.openxmlformats.org/drawingml/2006/table">
            <a:tbl>
              <a:tblPr firstRow="1" firstCol="1" bandRow="1"/>
              <a:tblGrid>
                <a:gridCol w="4951232">
                  <a:extLst>
                    <a:ext uri="{9D8B030D-6E8A-4147-A177-3AD203B41FA5}">
                      <a16:colId xmlns:a16="http://schemas.microsoft.com/office/drawing/2014/main" val="3045145520"/>
                    </a:ext>
                  </a:extLst>
                </a:gridCol>
                <a:gridCol w="1431616">
                  <a:extLst>
                    <a:ext uri="{9D8B030D-6E8A-4147-A177-3AD203B41FA5}">
                      <a16:colId xmlns:a16="http://schemas.microsoft.com/office/drawing/2014/main" val="3015759767"/>
                    </a:ext>
                  </a:extLst>
                </a:gridCol>
                <a:gridCol w="876214">
                  <a:extLst>
                    <a:ext uri="{9D8B030D-6E8A-4147-A177-3AD203B41FA5}">
                      <a16:colId xmlns:a16="http://schemas.microsoft.com/office/drawing/2014/main" val="3538216395"/>
                    </a:ext>
                  </a:extLst>
                </a:gridCol>
              </a:tblGrid>
              <a:tr h="330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 настрою, з яким дитина йде до коледжу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204424"/>
                  </a:ext>
                </a:extLst>
              </a:tr>
              <a:tr h="330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піднесеному, з радістю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13238"/>
                  </a:ext>
                </a:extLst>
              </a:tr>
              <a:tr h="330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Здебільшого охоче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640503"/>
                  </a:ext>
                </a:extLst>
              </a:tr>
              <a:tr h="330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проявляє особливих емоцій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934532"/>
                  </a:ext>
                </a:extLst>
              </a:tr>
              <a:tr h="330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Здебільшого неохоче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37051"/>
                  </a:ext>
                </a:extLst>
              </a:tr>
              <a:tr h="330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пригніченому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712751"/>
                  </a:ext>
                </a:extLst>
              </a:tr>
            </a:tbl>
          </a:graphicData>
        </a:graphic>
      </p:graphicFrame>
      <p:pic>
        <p:nvPicPr>
          <p:cNvPr id="1026" name="Picture 2" descr="Для батьків - Школа №40">
            <a:extLst>
              <a:ext uri="{FF2B5EF4-FFF2-40B4-BE49-F238E27FC236}">
                <a16:creationId xmlns:a16="http://schemas.microsoft.com/office/drawing/2014/main" id="{70D561F7-464F-46FD-B12B-7C02091EC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872" y="396116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ій настрій “Краплинки” • Шаблон для друку • Матеріали для НУШ | Disney  characters, Character, Disney">
            <a:extLst>
              <a:ext uri="{FF2B5EF4-FFF2-40B4-BE49-F238E27FC236}">
                <a16:creationId xmlns:a16="http://schemas.microsoft.com/office/drawing/2014/main" id="{7C34835A-6BE8-479F-A08C-54513DD7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97" y="3717137"/>
            <a:ext cx="2590800" cy="1762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5E2264-03E8-402D-AAB4-181213D2E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3096" y="316409"/>
            <a:ext cx="6243499" cy="240855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5F8D419-05CE-4215-95B0-6D5DE3B0B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91528"/>
              </p:ext>
            </p:extLst>
          </p:nvPr>
        </p:nvGraphicFramePr>
        <p:xfrm>
          <a:off x="4452730" y="2886143"/>
          <a:ext cx="7368208" cy="3083687"/>
        </p:xfrm>
        <a:graphic>
          <a:graphicData uri="http://schemas.openxmlformats.org/drawingml/2006/table">
            <a:tbl>
              <a:tblPr firstRow="1" firstCol="1" bandRow="1"/>
              <a:tblGrid>
                <a:gridCol w="5140940">
                  <a:extLst>
                    <a:ext uri="{9D8B030D-6E8A-4147-A177-3AD203B41FA5}">
                      <a16:colId xmlns:a16="http://schemas.microsoft.com/office/drawing/2014/main" val="3593846496"/>
                    </a:ext>
                  </a:extLst>
                </a:gridCol>
                <a:gridCol w="1337308">
                  <a:extLst>
                    <a:ext uri="{9D8B030D-6E8A-4147-A177-3AD203B41FA5}">
                      <a16:colId xmlns:a16="http://schemas.microsoft.com/office/drawing/2014/main" val="3049366188"/>
                    </a:ext>
                  </a:extLst>
                </a:gridCol>
                <a:gridCol w="889960">
                  <a:extLst>
                    <a:ext uri="{9D8B030D-6E8A-4147-A177-3AD203B41FA5}">
                      <a16:colId xmlns:a16="http://schemas.microsoft.com/office/drawing/2014/main" val="3704910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Причини небажання йти до коледжу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721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хоче вставати рано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04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Залюбки навчається в коледжі 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66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Таких випадків не було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19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Нема такого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034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Упереджене ставлення з боку викладачів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041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Взаємини з одногрупниками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424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Взаємини з іншими студентами коледжу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063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Упереджене ставлення з боку керівництва коледжу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48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57878"/>
                  </a:ext>
                </a:extLst>
              </a:tr>
            </a:tbl>
          </a:graphicData>
        </a:graphic>
      </p:graphicFrame>
      <p:pic>
        <p:nvPicPr>
          <p:cNvPr id="2050" name="Picture 2" descr="5 порад, як переконати дитину, якщо вона не хоче йти до школи | Для дітей">
            <a:extLst>
              <a:ext uri="{FF2B5EF4-FFF2-40B4-BE49-F238E27FC236}">
                <a16:creationId xmlns:a16="http://schemas.microsoft.com/office/drawing/2014/main" id="{95CC093E-5758-4452-B605-5E4B504B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3157571"/>
            <a:ext cx="3121749" cy="25408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тудент PNG">
            <a:extLst>
              <a:ext uri="{FF2B5EF4-FFF2-40B4-BE49-F238E27FC236}">
                <a16:creationId xmlns:a16="http://schemas.microsoft.com/office/drawing/2014/main" id="{600B557E-1164-444C-A5AA-F1993449B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90" y="449123"/>
            <a:ext cx="3417197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F70E71-1E91-4D2E-955A-A7E76340C2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03943" y="581535"/>
            <a:ext cx="5940425" cy="238188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0CEB90E-A2AF-4169-88BD-46C153C8B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11671"/>
              </p:ext>
            </p:extLst>
          </p:nvPr>
        </p:nvGraphicFramePr>
        <p:xfrm>
          <a:off x="5603943" y="3237832"/>
          <a:ext cx="5888784" cy="1688592"/>
        </p:xfrm>
        <a:graphic>
          <a:graphicData uri="http://schemas.openxmlformats.org/drawingml/2006/table">
            <a:tbl>
              <a:tblPr firstRow="1" firstCol="1" bandRow="1"/>
              <a:tblGrid>
                <a:gridCol w="3911118">
                  <a:extLst>
                    <a:ext uri="{9D8B030D-6E8A-4147-A177-3AD203B41FA5}">
                      <a16:colId xmlns:a16="http://schemas.microsoft.com/office/drawing/2014/main" val="852954626"/>
                    </a:ext>
                  </a:extLst>
                </a:gridCol>
                <a:gridCol w="1184836">
                  <a:extLst>
                    <a:ext uri="{9D8B030D-6E8A-4147-A177-3AD203B41FA5}">
                      <a16:colId xmlns:a16="http://schemas.microsoft.com/office/drawing/2014/main" val="3322443567"/>
                    </a:ext>
                  </a:extLst>
                </a:gridCol>
                <a:gridCol w="792830">
                  <a:extLst>
                    <a:ext uri="{9D8B030D-6E8A-4147-A177-3AD203B41FA5}">
                      <a16:colId xmlns:a16="http://schemas.microsoft.com/office/drawing/2014/main" val="2486918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Показник наявності проблем з  адаптацією у закладі освіти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4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768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так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111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Іноді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16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Ні, ніколи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64,5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5209"/>
                  </a:ext>
                </a:extLst>
              </a:tr>
            </a:tbl>
          </a:graphicData>
        </a:graphic>
      </p:graphicFrame>
      <p:pic>
        <p:nvPicPr>
          <p:cNvPr id="3074" name="Picture 2" descr="студент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F1A69CAA-7C92-4A13-B9A4-FF961C1E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2" y="523459"/>
            <a:ext cx="26574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тудент PNG прозрачный - PNG All">
            <a:extLst>
              <a:ext uri="{FF2B5EF4-FFF2-40B4-BE49-F238E27FC236}">
                <a16:creationId xmlns:a16="http://schemas.microsoft.com/office/drawing/2014/main" id="{B54A717F-C4D4-46B5-909B-10C3D5422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2" y="2333209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туденты скачать бесплатно - По уходу за детьми мультфильм - Студенты дети">
            <a:extLst>
              <a:ext uri="{FF2B5EF4-FFF2-40B4-BE49-F238E27FC236}">
                <a16:creationId xmlns:a16="http://schemas.microsoft.com/office/drawing/2014/main" id="{0514FF99-2533-42C7-8690-F2FE2706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3" y="4082128"/>
            <a:ext cx="26336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7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E85CEA-5F4F-4D4B-BED1-4BDE494992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8605" y="316948"/>
            <a:ext cx="5940425" cy="254000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4E0603E-390D-432C-8159-A28BEB880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70783"/>
              </p:ext>
            </p:extLst>
          </p:nvPr>
        </p:nvGraphicFramePr>
        <p:xfrm>
          <a:off x="488605" y="3627535"/>
          <a:ext cx="5930265" cy="1688592"/>
        </p:xfrm>
        <a:graphic>
          <a:graphicData uri="http://schemas.openxmlformats.org/drawingml/2006/table">
            <a:tbl>
              <a:tblPr firstRow="1" firstCol="1" bandRow="1"/>
              <a:tblGrid>
                <a:gridCol w="4137660">
                  <a:extLst>
                    <a:ext uri="{9D8B030D-6E8A-4147-A177-3AD203B41FA5}">
                      <a16:colId xmlns:a16="http://schemas.microsoft.com/office/drawing/2014/main" val="354213966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285407453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699478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Показник спілкування з керівництвом коледжу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711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40,3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1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так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8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Іноді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37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Ні, ніколи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96013"/>
                  </a:ext>
                </a:extLst>
              </a:tr>
            </a:tbl>
          </a:graphicData>
        </a:graphic>
      </p:graphicFrame>
      <p:pic>
        <p:nvPicPr>
          <p:cNvPr id="4098" name="Picture 2" descr="Батьків, вчителів та дітей просять пройти опитування щодо організації  нового навчального року | Українська правда _Життя">
            <a:extLst>
              <a:ext uri="{FF2B5EF4-FFF2-40B4-BE49-F238E27FC236}">
                <a16:creationId xmlns:a16="http://schemas.microsoft.com/office/drawing/2014/main" id="{0921CD09-BFB0-4CF3-8500-6C846ACEF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33" y="765585"/>
            <a:ext cx="2952750" cy="155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Умови безбар'єрного спілкування | Мукачівська районна державна адміністрація">
            <a:extLst>
              <a:ext uri="{FF2B5EF4-FFF2-40B4-BE49-F238E27FC236}">
                <a16:creationId xmlns:a16="http://schemas.microsoft.com/office/drawing/2014/main" id="{AA7F6344-03FF-4BC1-8F1B-02498451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53" y="3490756"/>
            <a:ext cx="308113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326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DF5589-87A5-4F52-9AA0-0482ABC223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7387" y="300700"/>
            <a:ext cx="5940425" cy="238696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37D118B-8EB5-487C-A3B5-69E2EFA98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301408"/>
              </p:ext>
            </p:extLst>
          </p:nvPr>
        </p:nvGraphicFramePr>
        <p:xfrm>
          <a:off x="687387" y="3429000"/>
          <a:ext cx="5930265" cy="1688592"/>
        </p:xfrm>
        <a:graphic>
          <a:graphicData uri="http://schemas.openxmlformats.org/drawingml/2006/table">
            <a:tbl>
              <a:tblPr firstRow="1" firstCol="1" bandRow="1"/>
              <a:tblGrid>
                <a:gridCol w="4137660">
                  <a:extLst>
                    <a:ext uri="{9D8B030D-6E8A-4147-A177-3AD203B41FA5}">
                      <a16:colId xmlns:a16="http://schemas.microsoft.com/office/drawing/2014/main" val="60722509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33307699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540626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Справедливість оцінювання навчальних досягнень здобувачів освіти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920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Так, завжди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789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так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40,3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198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Іноді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Ні, ніколи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56594"/>
                  </a:ext>
                </a:extLst>
              </a:tr>
            </a:tbl>
          </a:graphicData>
        </a:graphic>
      </p:graphicFrame>
      <p:pic>
        <p:nvPicPr>
          <p:cNvPr id="5122" name="Picture 2" descr="НАВЧАЛЬНО-МЕТОДИЧНА ДІЯЛЬНІСТЬ: КРИТЕРІЇ ОЦІНЮВАННЯ НАВЧАЛЬНИХ ДОСЯГНЕНЬ  УЧНІВ">
            <a:extLst>
              <a:ext uri="{FF2B5EF4-FFF2-40B4-BE49-F238E27FC236}">
                <a16:creationId xmlns:a16="http://schemas.microsoft.com/office/drawing/2014/main" id="{2A1FCB33-DC3A-4B11-8414-9A0D4E89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39" y="410196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ритерії оцінювання навчальних досягнень учнів з фізики">
            <a:extLst>
              <a:ext uri="{FF2B5EF4-FFF2-40B4-BE49-F238E27FC236}">
                <a16:creationId xmlns:a16="http://schemas.microsoft.com/office/drawing/2014/main" id="{7193D127-5449-4422-BE3E-F3B0746D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39" y="3287458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0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2683F52-838B-4876-9C30-D90F9CCCB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13502"/>
              </p:ext>
            </p:extLst>
          </p:nvPr>
        </p:nvGraphicFramePr>
        <p:xfrm>
          <a:off x="846413" y="3627534"/>
          <a:ext cx="5930265" cy="1982089"/>
        </p:xfrm>
        <a:graphic>
          <a:graphicData uri="http://schemas.openxmlformats.org/drawingml/2006/table">
            <a:tbl>
              <a:tblPr firstRow="1" firstCol="1" bandRow="1"/>
              <a:tblGrid>
                <a:gridCol w="4137660">
                  <a:extLst>
                    <a:ext uri="{9D8B030D-6E8A-4147-A177-3AD203B41FA5}">
                      <a16:colId xmlns:a16="http://schemas.microsoft.com/office/drawing/2014/main" val="463639398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600110411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902418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Інформованість  здобувачів освіти щодо критеріїв, правил та процедур оцінювання навчальних досягнень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618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79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73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Іноді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63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Ні, ніколи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610994"/>
                  </a:ext>
                </a:extLst>
              </a:tr>
            </a:tbl>
          </a:graphicData>
        </a:graphic>
      </p:graphicFrame>
      <p:pic>
        <p:nvPicPr>
          <p:cNvPr id="6146" name="Picture 2" descr="Моніторинг навчальних досягнень учнів 3-11 класів за 2019/2020 н.р. -  Макарівський ліцей №1 Макарівської селищної ради Бучанського району  Київської області">
            <a:extLst>
              <a:ext uri="{FF2B5EF4-FFF2-40B4-BE49-F238E27FC236}">
                <a16:creationId xmlns:a16="http://schemas.microsoft.com/office/drawing/2014/main" id="{02CC2AF1-3597-47A4-962B-4A93C3CC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30" y="1258956"/>
            <a:ext cx="4267200" cy="20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цінювання учнів НУШ - Макарівський ліцей №1 Макарівської селищної ради  Бучанського району Київської області">
            <a:extLst>
              <a:ext uri="{FF2B5EF4-FFF2-40B4-BE49-F238E27FC236}">
                <a16:creationId xmlns:a16="http://schemas.microsoft.com/office/drawing/2014/main" id="{7B3900A1-2F3F-4A63-BE05-3CAA4D3B1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29" y="3299791"/>
            <a:ext cx="4267199" cy="20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цінювання навчальних досягнень - ЗАПОРІЗЬКА ЗАГАЛЬНООСВІТНЯ ШКОЛА І-ІІІ  ступенів № 22">
            <a:extLst>
              <a:ext uri="{FF2B5EF4-FFF2-40B4-BE49-F238E27FC236}">
                <a16:creationId xmlns:a16="http://schemas.microsoft.com/office/drawing/2014/main" id="{20B7F7E7-5D2D-4ED7-87B7-76F62D9D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30" y="192156"/>
            <a:ext cx="4267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7A7EC5-DBD5-4F3B-935A-36D0B9EBA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13" y="513846"/>
            <a:ext cx="5930265" cy="26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6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08972A-578F-4B3F-B2A5-89C7425029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0152" y="313649"/>
            <a:ext cx="5940425" cy="228155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4AAB4EA-E56B-4C71-B745-EBD8031D5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94649"/>
              </p:ext>
            </p:extLst>
          </p:nvPr>
        </p:nvGraphicFramePr>
        <p:xfrm>
          <a:off x="790312" y="3429000"/>
          <a:ext cx="5930265" cy="1688592"/>
        </p:xfrm>
        <a:graphic>
          <a:graphicData uri="http://schemas.openxmlformats.org/drawingml/2006/table">
            <a:tbl>
              <a:tblPr firstRow="1" firstCol="1" bandRow="1"/>
              <a:tblGrid>
                <a:gridCol w="4137660">
                  <a:extLst>
                    <a:ext uri="{9D8B030D-6E8A-4147-A177-3AD203B41FA5}">
                      <a16:colId xmlns:a16="http://schemas.microsoft.com/office/drawing/2014/main" val="155370308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579546450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547356476"/>
                    </a:ext>
                  </a:extLst>
                </a:gridCol>
              </a:tblGrid>
              <a:tr h="27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Наявність зворотного зв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язку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викладачами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364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Так, завжди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604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908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Іноді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18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Ні, ніколи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14449"/>
                  </a:ext>
                </a:extLst>
              </a:tr>
            </a:tbl>
          </a:graphicData>
        </a:graphic>
      </p:graphicFrame>
      <p:pic>
        <p:nvPicPr>
          <p:cNvPr id="7170" name="Picture 2" descr="Критерії оцінювання навчальних досягнень учнів | Конотопська  загальноосвітня школа І-ІІІ ступенів №7 імені Г. Гуляницького Конотопської  міської ради Сумської області">
            <a:extLst>
              <a:ext uri="{FF2B5EF4-FFF2-40B4-BE49-F238E27FC236}">
                <a16:creationId xmlns:a16="http://schemas.microsoft.com/office/drawing/2014/main" id="{ACED3C61-11BE-4A18-B631-1E91360A6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08" y="109876"/>
            <a:ext cx="2581885" cy="16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Оцінювання - Навчально-виховний комплекс №70">
            <a:extLst>
              <a:ext uri="{FF2B5EF4-FFF2-40B4-BE49-F238E27FC236}">
                <a16:creationId xmlns:a16="http://schemas.microsoft.com/office/drawing/2014/main" id="{EBD0D174-C53A-4EC2-B9F4-8E48C494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08" y="1789044"/>
            <a:ext cx="258188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Моніторинг навчальних досягнень учнів">
            <a:extLst>
              <a:ext uri="{FF2B5EF4-FFF2-40B4-BE49-F238E27FC236}">
                <a16:creationId xmlns:a16="http://schemas.microsoft.com/office/drawing/2014/main" id="{9278CDE6-36A8-47DA-A9D5-1F3799C31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08" y="3932169"/>
            <a:ext cx="2581885" cy="19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8707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156</TotalTime>
  <Words>669</Words>
  <Application>Microsoft Office PowerPoint</Application>
  <PresentationFormat>Широкоэкранный</PresentationFormat>
  <Paragraphs>324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Palatino Linotype</vt:lpstr>
      <vt:lpstr>Times New Roman</vt:lpstr>
      <vt:lpstr>Галерея</vt:lpstr>
      <vt:lpstr>Презентация PowerPoint</vt:lpstr>
      <vt:lpstr>Учасники опитування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13</cp:revision>
  <dcterms:created xsi:type="dcterms:W3CDTF">2022-11-04T18:20:43Z</dcterms:created>
  <dcterms:modified xsi:type="dcterms:W3CDTF">2022-11-11T08:05:26Z</dcterms:modified>
</cp:coreProperties>
</file>