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EC63955-36C4-41E9-BFEF-49DF24C4069D}"/>
              </a:ext>
            </a:extLst>
          </p:cNvPr>
          <p:cNvSpPr/>
          <p:nvPr/>
        </p:nvSpPr>
        <p:spPr>
          <a:xfrm>
            <a:off x="947530" y="2368826"/>
            <a:ext cx="1029694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МОНІТОРИНГ ОПИТУВАННЯ ЗДОБУВАЧІВ ОСВІТИ «МОЛОДЬ ПРОТИ КОРУПЦІЇ» </a:t>
            </a:r>
            <a:endParaRPr lang="ru-RU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A510B2-32AB-4873-A5F4-BE34FA2E5745}"/>
              </a:ext>
            </a:extLst>
          </p:cNvPr>
          <p:cNvSpPr txBox="1"/>
          <p:nvPr/>
        </p:nvSpPr>
        <p:spPr>
          <a:xfrm>
            <a:off x="2676939" y="397564"/>
            <a:ext cx="59436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0" i="0" u="none" strike="noStrike" kern="1200" cap="none" spc="0" normalizeH="0" baseline="0" noProof="0" dirty="0">
                <a:ln w="0"/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МАЛИНСЬКИЙ ФАХОВИЙ КОЛЕДЖ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D60EFE-AE7E-4F38-9B6A-AF43B17FECF9}"/>
              </a:ext>
            </a:extLst>
          </p:cNvPr>
          <p:cNvSpPr txBox="1"/>
          <p:nvPr/>
        </p:nvSpPr>
        <p:spPr>
          <a:xfrm>
            <a:off x="5751443" y="5473148"/>
            <a:ext cx="12170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3456637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CECD089-65E8-4210-B27D-647A1C19DB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858" y="212738"/>
            <a:ext cx="7335274" cy="2886478"/>
          </a:xfrm>
          <a:prstGeom prst="rect">
            <a:avLst/>
          </a:prstGeom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878C967-1866-4303-A3DA-3A07251692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572226"/>
              </p:ext>
            </p:extLst>
          </p:nvPr>
        </p:nvGraphicFramePr>
        <p:xfrm>
          <a:off x="149858" y="3099216"/>
          <a:ext cx="7335274" cy="3720308"/>
        </p:xfrm>
        <a:graphic>
          <a:graphicData uri="http://schemas.openxmlformats.org/drawingml/2006/table">
            <a:tbl>
              <a:tblPr firstRow="1" firstCol="1" bandRow="1"/>
              <a:tblGrid>
                <a:gridCol w="5265897">
                  <a:extLst>
                    <a:ext uri="{9D8B030D-6E8A-4147-A177-3AD203B41FA5}">
                      <a16:colId xmlns:a16="http://schemas.microsoft.com/office/drawing/2014/main" val="3045925348"/>
                    </a:ext>
                  </a:extLst>
                </a:gridCol>
                <a:gridCol w="1035419">
                  <a:extLst>
                    <a:ext uri="{9D8B030D-6E8A-4147-A177-3AD203B41FA5}">
                      <a16:colId xmlns:a16="http://schemas.microsoft.com/office/drawing/2014/main" val="1597673859"/>
                    </a:ext>
                  </a:extLst>
                </a:gridCol>
                <a:gridCol w="1033958">
                  <a:extLst>
                    <a:ext uri="{9D8B030D-6E8A-4147-A177-3AD203B41FA5}">
                      <a16:colId xmlns:a16="http://schemas.microsoft.com/office/drawing/2014/main" val="1691650152"/>
                    </a:ext>
                  </a:extLst>
                </a:gridCol>
              </a:tblGrid>
              <a:tr h="4765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Чинники виникнення хабарництва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Кількість осіб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359243"/>
                  </a:ext>
                </a:extLst>
              </a:tr>
              <a:tr h="4540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Лінощі студентів, небажання вчитися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43,8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957620"/>
                  </a:ext>
                </a:extLst>
              </a:tr>
              <a:tr h="4540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Знецінення освітніх послуг («потрібний лише диплом»)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15,0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531294"/>
                  </a:ext>
                </a:extLst>
              </a:tr>
              <a:tr h="4540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Недостатня оплата праці викладачів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228706"/>
                  </a:ext>
                </a:extLst>
              </a:tr>
              <a:tr h="4540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Загальне знецінення моральних норм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023761"/>
                  </a:ext>
                </a:extLst>
              </a:tr>
              <a:tr h="3569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Обмаль часу у студентів, які працюють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11,3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806976"/>
                  </a:ext>
                </a:extLst>
              </a:tr>
              <a:tr h="2837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Відсутність дієвих форм боротьби з цим явищем у державі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425946"/>
                  </a:ext>
                </a:extLst>
              </a:tr>
              <a:tr h="2837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Інша відповідь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16,2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684092"/>
                  </a:ext>
                </a:extLst>
              </a:tr>
            </a:tbl>
          </a:graphicData>
        </a:graphic>
      </p:graphicFrame>
      <p:pic>
        <p:nvPicPr>
          <p:cNvPr id="8194" name="Picture 2" descr="Темпи ефективності боротьби з корупцією в Україні за рік знизилися вдвічі –  Індекс сприйняття корупції 2017 | Громадський Простір">
            <a:extLst>
              <a:ext uri="{FF2B5EF4-FFF2-40B4-BE49-F238E27FC236}">
                <a16:creationId xmlns:a16="http://schemas.microsoft.com/office/drawing/2014/main" id="{40F5C8B5-2F7A-4636-A9F6-EB2A93DCA0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9894" y="760343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День у традиційному форматі. Чому корупція в Україні стала звичним явищем?  - LexInform: Правові та юридичні новини, юридична практика, коментарі">
            <a:extLst>
              <a:ext uri="{FF2B5EF4-FFF2-40B4-BE49-F238E27FC236}">
                <a16:creationId xmlns:a16="http://schemas.microsoft.com/office/drawing/2014/main" id="{F0B9C19E-AE6F-42EB-BC01-87246773FE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9894" y="2566987"/>
            <a:ext cx="2857500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Вакцина від корупції: корупційні ризики в галузі охорони здоров'я | GRACERS">
            <a:extLst>
              <a:ext uri="{FF2B5EF4-FFF2-40B4-BE49-F238E27FC236}">
                <a16:creationId xmlns:a16="http://schemas.microsoft.com/office/drawing/2014/main" id="{DD8AC1C2-846A-4821-8D00-01ECA7FF7A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9894" y="4959370"/>
            <a:ext cx="2857500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7751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0BE1F10-AC46-4E07-805E-20F18DA1F2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0229" y="292572"/>
            <a:ext cx="7268589" cy="2915057"/>
          </a:xfrm>
          <a:prstGeom prst="rect">
            <a:avLst/>
          </a:prstGeom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87BC956-D014-451E-ABB8-6DD34DD9E5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727768"/>
              </p:ext>
            </p:extLst>
          </p:nvPr>
        </p:nvGraphicFramePr>
        <p:xfrm>
          <a:off x="770172" y="4099703"/>
          <a:ext cx="9213277" cy="1876171"/>
        </p:xfrm>
        <a:graphic>
          <a:graphicData uri="http://schemas.openxmlformats.org/drawingml/2006/table">
            <a:tbl>
              <a:tblPr firstRow="1" firstCol="1" bandRow="1"/>
              <a:tblGrid>
                <a:gridCol w="6843163">
                  <a:extLst>
                    <a:ext uri="{9D8B030D-6E8A-4147-A177-3AD203B41FA5}">
                      <a16:colId xmlns:a16="http://schemas.microsoft.com/office/drawing/2014/main" val="3934460374"/>
                    </a:ext>
                  </a:extLst>
                </a:gridCol>
                <a:gridCol w="1258014">
                  <a:extLst>
                    <a:ext uri="{9D8B030D-6E8A-4147-A177-3AD203B41FA5}">
                      <a16:colId xmlns:a16="http://schemas.microsoft.com/office/drawing/2014/main" val="1295198623"/>
                    </a:ext>
                  </a:extLst>
                </a:gridCol>
                <a:gridCol w="1112100">
                  <a:extLst>
                    <a:ext uri="{9D8B030D-6E8A-4147-A177-3AD203B41FA5}">
                      <a16:colId xmlns:a16="http://schemas.microsoft.com/office/drawing/2014/main" val="42022273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Варіанти протидії корупції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Кількість осіб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032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Так, це руйнує освіту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38,8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9790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Потрібно, але не варто сподіватись на значні успіхи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5648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 стало нормальним явищем, проти якого не варто боротися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8,8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2689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Інша відповідь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144707"/>
                  </a:ext>
                </a:extLst>
              </a:tr>
            </a:tbl>
          </a:graphicData>
        </a:graphic>
      </p:graphicFrame>
      <p:pic>
        <p:nvPicPr>
          <p:cNvPr id="4098" name="Picture 2" descr="КМЄС вивчає тактику зменшення корупційних ризиків у поліції — EUAM Ukraine">
            <a:extLst>
              <a:ext uri="{FF2B5EF4-FFF2-40B4-BE49-F238E27FC236}">
                <a16:creationId xmlns:a16="http://schemas.microsoft.com/office/drawing/2014/main" id="{4EE37043-B444-4003-961C-0D48BFA0E4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172" y="768626"/>
            <a:ext cx="3389381" cy="1989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1033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D42C1D5-B279-4D02-A5BB-4139B003B6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721" y="618733"/>
            <a:ext cx="7220958" cy="2810267"/>
          </a:xfrm>
          <a:prstGeom prst="rect">
            <a:avLst/>
          </a:prstGeom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C7EFF9A-738E-4E65-B253-1FB0E5749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611604"/>
              </p:ext>
            </p:extLst>
          </p:nvPr>
        </p:nvGraphicFramePr>
        <p:xfrm>
          <a:off x="1774512" y="4021594"/>
          <a:ext cx="9258250" cy="1967611"/>
        </p:xfrm>
        <a:graphic>
          <a:graphicData uri="http://schemas.openxmlformats.org/drawingml/2006/table">
            <a:tbl>
              <a:tblPr firstRow="1" firstCol="1" bandRow="1"/>
              <a:tblGrid>
                <a:gridCol w="6876566">
                  <a:extLst>
                    <a:ext uri="{9D8B030D-6E8A-4147-A177-3AD203B41FA5}">
                      <a16:colId xmlns:a16="http://schemas.microsoft.com/office/drawing/2014/main" val="1485746977"/>
                    </a:ext>
                  </a:extLst>
                </a:gridCol>
                <a:gridCol w="1264155">
                  <a:extLst>
                    <a:ext uri="{9D8B030D-6E8A-4147-A177-3AD203B41FA5}">
                      <a16:colId xmlns:a16="http://schemas.microsoft.com/office/drawing/2014/main" val="1478293731"/>
                    </a:ext>
                  </a:extLst>
                </a:gridCol>
                <a:gridCol w="1117529">
                  <a:extLst>
                    <a:ext uri="{9D8B030D-6E8A-4147-A177-3AD203B41FA5}">
                      <a16:colId xmlns:a16="http://schemas.microsoft.com/office/drawing/2014/main" val="21642960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Шляхи боротьби з корупцією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Кількість осіб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8874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Згуртованість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28,7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0628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Правова грамотність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25,0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0130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Підтримка громадськості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1943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Підтримка батьків/родини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8270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Інша відповідь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28,7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60853"/>
                  </a:ext>
                </a:extLst>
              </a:tr>
            </a:tbl>
          </a:graphicData>
        </a:graphic>
      </p:graphicFrame>
      <p:pic>
        <p:nvPicPr>
          <p:cNvPr id="5122" name="Picture 2" descr="9 ГРУДНЯ – МІЖНАРОДНИЙ ДЕНЬ БОРОТЬБИ З КОРУПЦІЄЮ » Управління Держпраці у  Хмельницькій області">
            <a:extLst>
              <a:ext uri="{FF2B5EF4-FFF2-40B4-BE49-F238E27FC236}">
                <a16:creationId xmlns:a16="http://schemas.microsoft.com/office/drawing/2014/main" id="{84AD7594-88E6-43A9-AE57-FC9FAE0985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3184" y="618733"/>
            <a:ext cx="3146422" cy="2810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1053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EDD6E17-FD8A-4C3B-92C7-D45033FA14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2219" y="546396"/>
            <a:ext cx="7361058" cy="3086531"/>
          </a:xfrm>
          <a:prstGeom prst="rect">
            <a:avLst/>
          </a:prstGeom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4F02FABB-BDBA-4C61-9EBB-43F1EAA42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344343"/>
              </p:ext>
            </p:extLst>
          </p:nvPr>
        </p:nvGraphicFramePr>
        <p:xfrm>
          <a:off x="4346262" y="4725592"/>
          <a:ext cx="7361058" cy="1409573"/>
        </p:xfrm>
        <a:graphic>
          <a:graphicData uri="http://schemas.openxmlformats.org/drawingml/2006/table">
            <a:tbl>
              <a:tblPr firstRow="1" firstCol="1" bandRow="1"/>
              <a:tblGrid>
                <a:gridCol w="5424890">
                  <a:extLst>
                    <a:ext uri="{9D8B030D-6E8A-4147-A177-3AD203B41FA5}">
                      <a16:colId xmlns:a16="http://schemas.microsoft.com/office/drawing/2014/main" val="1522603876"/>
                    </a:ext>
                  </a:extLst>
                </a:gridCol>
                <a:gridCol w="1053156">
                  <a:extLst>
                    <a:ext uri="{9D8B030D-6E8A-4147-A177-3AD203B41FA5}">
                      <a16:colId xmlns:a16="http://schemas.microsoft.com/office/drawing/2014/main" val="1195876769"/>
                    </a:ext>
                  </a:extLst>
                </a:gridCol>
                <a:gridCol w="883012">
                  <a:extLst>
                    <a:ext uri="{9D8B030D-6E8A-4147-A177-3AD203B41FA5}">
                      <a16:colId xmlns:a16="http://schemas.microsoft.com/office/drawing/2014/main" val="22833472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Критерій користування консультативним телефоном довіри піл час </a:t>
                      </a:r>
                      <a:r>
                        <a:rPr lang="uk-UA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заліково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-екзаменаційної сесії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Кількість осіб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69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Так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5911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Ні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87,5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8628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Частково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864874"/>
                  </a:ext>
                </a:extLst>
              </a:tr>
            </a:tbl>
          </a:graphicData>
        </a:graphic>
      </p:graphicFrame>
      <p:pic>
        <p:nvPicPr>
          <p:cNvPr id="7170" name="Picture 2" descr="Боротьба з корупцією – один із пріоритетних напрямів роботи податкової  служби Миколаївщини">
            <a:extLst>
              <a:ext uri="{FF2B5EF4-FFF2-40B4-BE49-F238E27FC236}">
                <a16:creationId xmlns:a16="http://schemas.microsoft.com/office/drawing/2014/main" id="{FE66BC0E-21FB-44D4-9A43-3F330787F9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38" y="1639061"/>
            <a:ext cx="3586498" cy="3086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470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D5E1B34-DAE7-4754-813A-29097C3A60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542" y="304364"/>
            <a:ext cx="7201905" cy="3124636"/>
          </a:xfrm>
          <a:prstGeom prst="rect">
            <a:avLst/>
          </a:prstGeom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228E0591-CE32-4F72-92CA-EE39BFE0E4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165820"/>
              </p:ext>
            </p:extLst>
          </p:nvPr>
        </p:nvGraphicFramePr>
        <p:xfrm>
          <a:off x="2293495" y="3946645"/>
          <a:ext cx="8725905" cy="2186178"/>
        </p:xfrm>
        <a:graphic>
          <a:graphicData uri="http://schemas.openxmlformats.org/drawingml/2006/table">
            <a:tbl>
              <a:tblPr firstRow="1" firstCol="1" bandRow="1"/>
              <a:tblGrid>
                <a:gridCol w="6481167">
                  <a:extLst>
                    <a:ext uri="{9D8B030D-6E8A-4147-A177-3AD203B41FA5}">
                      <a16:colId xmlns:a16="http://schemas.microsoft.com/office/drawing/2014/main" val="523626337"/>
                    </a:ext>
                  </a:extLst>
                </a:gridCol>
                <a:gridCol w="1191466">
                  <a:extLst>
                    <a:ext uri="{9D8B030D-6E8A-4147-A177-3AD203B41FA5}">
                      <a16:colId xmlns:a16="http://schemas.microsoft.com/office/drawing/2014/main" val="380867742"/>
                    </a:ext>
                  </a:extLst>
                </a:gridCol>
                <a:gridCol w="1053272">
                  <a:extLst>
                    <a:ext uri="{9D8B030D-6E8A-4147-A177-3AD203B41FA5}">
                      <a16:colId xmlns:a16="http://schemas.microsoft.com/office/drawing/2014/main" val="8850375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Оцінка роботи антикорупційного комітету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Кількість осіб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7807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1216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11,2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0567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21,2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8484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21,2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5711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33,8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218900"/>
                  </a:ext>
                </a:extLst>
              </a:tr>
            </a:tbl>
          </a:graphicData>
        </a:graphic>
      </p:graphicFrame>
      <p:pic>
        <p:nvPicPr>
          <p:cNvPr id="6146" name="Picture 2" descr="9 грудня – Міжнародний день боротьби з корупцією – Головне управління  Держгеокадастру у Хмельницькій області">
            <a:extLst>
              <a:ext uri="{FF2B5EF4-FFF2-40B4-BE49-F238E27FC236}">
                <a16:creationId xmlns:a16="http://schemas.microsoft.com/office/drawing/2014/main" id="{CA4BD9F0-48EE-45F5-99FF-20BBF05D7F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5861" y="304364"/>
            <a:ext cx="2950115" cy="3124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0686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2879E972-D159-469C-9632-BF792EAA8BDD}"/>
              </a:ext>
            </a:extLst>
          </p:cNvPr>
          <p:cNvSpPr/>
          <p:nvPr/>
        </p:nvSpPr>
        <p:spPr>
          <a:xfrm>
            <a:off x="929640" y="391478"/>
            <a:ext cx="10911840" cy="9144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12700" cap="flat" cmpd="sng" algn="ctr">
            <a:solidFill>
              <a:srgbClr val="E7E6E6">
                <a:lumMod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0" i="0" u="none" strike="noStrike" kern="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Висновки за результатами опитування здобувачів освіти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A16D5CC-0E71-47AE-A18F-CF45A10EFF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393" y="1922644"/>
            <a:ext cx="2762250" cy="165735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FF14853-9973-4394-8193-E188FEF4C23A}"/>
              </a:ext>
            </a:extLst>
          </p:cNvPr>
          <p:cNvSpPr/>
          <p:nvPr/>
        </p:nvSpPr>
        <p:spPr>
          <a:xfrm>
            <a:off x="3305120" y="1919740"/>
            <a:ext cx="8353480" cy="1657350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cap="flat" cmpd="sng" algn="ctr">
            <a:solidFill>
              <a:schemeClr val="tx1">
                <a:lumMod val="7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0" i="0" u="none" strike="noStrike" kern="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Проводити семінари серед педагогічних, науково-педагогічних працівників та здобувачів   освіти  щодо механізмів запобігання та протидії корупції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A494BAF-43BE-4FFF-A8BC-39BE911A1C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393" y="4546392"/>
            <a:ext cx="2761727" cy="165825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29C3156-3172-4949-AEF1-176A61893121}"/>
              </a:ext>
            </a:extLst>
          </p:cNvPr>
          <p:cNvSpPr/>
          <p:nvPr/>
        </p:nvSpPr>
        <p:spPr>
          <a:xfrm>
            <a:off x="3305120" y="4546392"/>
            <a:ext cx="8353480" cy="1661160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cap="flat" cmpd="sng" algn="ctr">
            <a:solidFill>
              <a:schemeClr val="tx1">
                <a:lumMod val="7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0" i="0" u="none" strike="noStrike" kern="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Проводити роз’яснювальну роботу серед здобувачів освіти  щодо того, що коледж рішуче засуджує прояви корупції і веде боротьбу з таким явищем</a:t>
            </a:r>
          </a:p>
        </p:txBody>
      </p:sp>
    </p:spTree>
    <p:extLst>
      <p:ext uri="{BB962C8B-B14F-4D97-AF65-F5344CB8AC3E}">
        <p14:creationId xmlns:p14="http://schemas.microsoft.com/office/powerpoint/2010/main" val="3088667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08F12D9-93EE-4984-A501-0FC4D8A70D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990" y="494891"/>
            <a:ext cx="7306695" cy="2934109"/>
          </a:xfrm>
          <a:prstGeom prst="rect">
            <a:avLst/>
          </a:prstGeom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91907F1F-CDE8-4DCB-A1ED-EA9823549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192885"/>
              </p:ext>
            </p:extLst>
          </p:nvPr>
        </p:nvGraphicFramePr>
        <p:xfrm>
          <a:off x="4032354" y="3646573"/>
          <a:ext cx="7839856" cy="2934111"/>
        </p:xfrm>
        <a:graphic>
          <a:graphicData uri="http://schemas.openxmlformats.org/drawingml/2006/table">
            <a:tbl>
              <a:tblPr firstRow="1" firstCol="1" bandRow="1"/>
              <a:tblGrid>
                <a:gridCol w="5463989">
                  <a:extLst>
                    <a:ext uri="{9D8B030D-6E8A-4147-A177-3AD203B41FA5}">
                      <a16:colId xmlns:a16="http://schemas.microsoft.com/office/drawing/2014/main" val="2290425843"/>
                    </a:ext>
                  </a:extLst>
                </a:gridCol>
                <a:gridCol w="1188773">
                  <a:extLst>
                    <a:ext uri="{9D8B030D-6E8A-4147-A177-3AD203B41FA5}">
                      <a16:colId xmlns:a16="http://schemas.microsoft.com/office/drawing/2014/main" val="1251015089"/>
                    </a:ext>
                  </a:extLst>
                </a:gridCol>
                <a:gridCol w="1187094">
                  <a:extLst>
                    <a:ext uri="{9D8B030D-6E8A-4147-A177-3AD203B41FA5}">
                      <a16:colId xmlns:a16="http://schemas.microsoft.com/office/drawing/2014/main" val="4090509250"/>
                    </a:ext>
                  </a:extLst>
                </a:gridCol>
              </a:tblGrid>
              <a:tr h="6575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Варіанти корупційних дій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Кількість осіб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057012"/>
                  </a:ext>
                </a:extLst>
              </a:tr>
              <a:tr h="3204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Хабарництво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67,5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580580"/>
                  </a:ext>
                </a:extLst>
              </a:tr>
              <a:tr h="6575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Зловживання службовим становищем в особистих цілях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21,3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209810"/>
                  </a:ext>
                </a:extLst>
              </a:tr>
              <a:tr h="6575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Здирництво (вимагання послуг, вимоги придбання конкретних видань тощо)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387999"/>
                  </a:ext>
                </a:extLst>
              </a:tr>
              <a:tr h="3204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Кумівство та фаворитизм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389748"/>
                  </a:ext>
                </a:extLst>
              </a:tr>
              <a:tr h="3204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Подарунки (квіти тощо)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851294"/>
                  </a:ext>
                </a:extLst>
              </a:tr>
            </a:tbl>
          </a:graphicData>
        </a:graphic>
      </p:graphicFrame>
      <p:pic>
        <p:nvPicPr>
          <p:cNvPr id="1026" name="Picture 2" descr="Три великі кроки для подолання корупції – Львівська мануфактура новин">
            <a:extLst>
              <a:ext uri="{FF2B5EF4-FFF2-40B4-BE49-F238E27FC236}">
                <a16:creationId xmlns:a16="http://schemas.microsoft.com/office/drawing/2014/main" id="{37507F14-40FE-4900-9227-5495A5565C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8696" y="494891"/>
            <a:ext cx="3819313" cy="2934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Корупція в Україні: боротьби з корупцією вимагали виборці. Тож не дивуйтесь  репресіям">
            <a:extLst>
              <a:ext uri="{FF2B5EF4-FFF2-40B4-BE49-F238E27FC236}">
                <a16:creationId xmlns:a16="http://schemas.microsoft.com/office/drawing/2014/main" id="{2041DE52-D4C6-4B78-82BD-6DAA6D081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846" y="4127916"/>
            <a:ext cx="3095068" cy="173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5426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7D16B9C-CB48-43EC-93CE-3590479227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1482" y="268757"/>
            <a:ext cx="7316221" cy="2962688"/>
          </a:xfrm>
          <a:prstGeom prst="rect">
            <a:avLst/>
          </a:prstGeom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D37133ED-EB7E-4DE3-AA55-F3AE4EA147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5877"/>
              </p:ext>
            </p:extLst>
          </p:nvPr>
        </p:nvGraphicFramePr>
        <p:xfrm>
          <a:off x="699539" y="3626556"/>
          <a:ext cx="8324539" cy="2743091"/>
        </p:xfrm>
        <a:graphic>
          <a:graphicData uri="http://schemas.openxmlformats.org/drawingml/2006/table">
            <a:tbl>
              <a:tblPr firstRow="1" firstCol="1" bandRow="1"/>
              <a:tblGrid>
                <a:gridCol w="5801789">
                  <a:extLst>
                    <a:ext uri="{9D8B030D-6E8A-4147-A177-3AD203B41FA5}">
                      <a16:colId xmlns:a16="http://schemas.microsoft.com/office/drawing/2014/main" val="625090325"/>
                    </a:ext>
                  </a:extLst>
                </a:gridCol>
                <a:gridCol w="1262266">
                  <a:extLst>
                    <a:ext uri="{9D8B030D-6E8A-4147-A177-3AD203B41FA5}">
                      <a16:colId xmlns:a16="http://schemas.microsoft.com/office/drawing/2014/main" val="2273010628"/>
                    </a:ext>
                  </a:extLst>
                </a:gridCol>
                <a:gridCol w="1260484">
                  <a:extLst>
                    <a:ext uri="{9D8B030D-6E8A-4147-A177-3AD203B41FA5}">
                      <a16:colId xmlns:a16="http://schemas.microsoft.com/office/drawing/2014/main" val="9127186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Варіанти корупційних дій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Кількість осіб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844828"/>
                  </a:ext>
                </a:extLst>
              </a:tr>
              <a:tr h="4170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Той, хто вимагає хабар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16,3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962460"/>
                  </a:ext>
                </a:extLst>
              </a:tr>
              <a:tr h="4170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Посередник у хабарництві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427450"/>
                  </a:ext>
                </a:extLst>
              </a:tr>
              <a:tr h="4170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Той, хто пропонує хабар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045978"/>
                  </a:ext>
                </a:extLst>
              </a:tr>
              <a:tr h="8557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Той, хто вимагає хабар, посередник та той, хто пропонує хабар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73,8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823859"/>
                  </a:ext>
                </a:extLst>
              </a:tr>
            </a:tbl>
          </a:graphicData>
        </a:graphic>
      </p:graphicFrame>
      <p:pic>
        <p:nvPicPr>
          <p:cNvPr id="2050" name="Picture 2" descr="Стоп корупція | Facebook">
            <a:extLst>
              <a:ext uri="{FF2B5EF4-FFF2-40B4-BE49-F238E27FC236}">
                <a16:creationId xmlns:a16="http://schemas.microsoft.com/office/drawing/2014/main" id="{0EE3BC10-B845-4E59-BC27-194AB34410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317" y="1162242"/>
            <a:ext cx="2905125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3010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8A5EE04-6B0A-4CFE-BF20-04E19F1CEC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929" y="301558"/>
            <a:ext cx="8244591" cy="3387717"/>
          </a:xfrm>
          <a:prstGeom prst="rect">
            <a:avLst/>
          </a:prstGeom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D0884FA-A1AD-40DE-8B37-411B32521C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497045"/>
              </p:ext>
            </p:extLst>
          </p:nvPr>
        </p:nvGraphicFramePr>
        <p:xfrm>
          <a:off x="2157822" y="4214192"/>
          <a:ext cx="8244591" cy="2342250"/>
        </p:xfrm>
        <a:graphic>
          <a:graphicData uri="http://schemas.openxmlformats.org/drawingml/2006/table">
            <a:tbl>
              <a:tblPr firstRow="1" firstCol="1" bandRow="1"/>
              <a:tblGrid>
                <a:gridCol w="5763421">
                  <a:extLst>
                    <a:ext uri="{9D8B030D-6E8A-4147-A177-3AD203B41FA5}">
                      <a16:colId xmlns:a16="http://schemas.microsoft.com/office/drawing/2014/main" val="618944788"/>
                    </a:ext>
                  </a:extLst>
                </a:gridCol>
                <a:gridCol w="1241461">
                  <a:extLst>
                    <a:ext uri="{9D8B030D-6E8A-4147-A177-3AD203B41FA5}">
                      <a16:colId xmlns:a16="http://schemas.microsoft.com/office/drawing/2014/main" val="2070633238"/>
                    </a:ext>
                  </a:extLst>
                </a:gridCol>
                <a:gridCol w="1239709">
                  <a:extLst>
                    <a:ext uri="{9D8B030D-6E8A-4147-A177-3AD203B41FA5}">
                      <a16:colId xmlns:a16="http://schemas.microsoft.com/office/drawing/2014/main" val="755066555"/>
                    </a:ext>
                  </a:extLst>
                </a:gridCol>
              </a:tblGrid>
              <a:tr h="7874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Критерій виправданості корупції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Кількість осіб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279218"/>
                  </a:ext>
                </a:extLst>
              </a:tr>
              <a:tr h="7874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Корупція в певних випадках є засобом, що виправдовує мету Корупція не є виправданою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26,3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155249"/>
                  </a:ext>
                </a:extLst>
              </a:tr>
              <a:tr h="3837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Так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28,8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1062"/>
                  </a:ext>
                </a:extLst>
              </a:tr>
              <a:tr h="3837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Ні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45,0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768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593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83F7CD2-63C4-4A9C-93B6-4F2512E93F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1400" y="143393"/>
            <a:ext cx="7106642" cy="3000794"/>
          </a:xfrm>
          <a:prstGeom prst="rect">
            <a:avLst/>
          </a:prstGeom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765B95D3-9895-4708-AC21-A4DF12919E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320547"/>
              </p:ext>
            </p:extLst>
          </p:nvPr>
        </p:nvGraphicFramePr>
        <p:xfrm>
          <a:off x="653919" y="4043564"/>
          <a:ext cx="8370160" cy="2386230"/>
        </p:xfrm>
        <a:graphic>
          <a:graphicData uri="http://schemas.openxmlformats.org/drawingml/2006/table">
            <a:tbl>
              <a:tblPr firstRow="1" firstCol="1" bandRow="1"/>
              <a:tblGrid>
                <a:gridCol w="5833586">
                  <a:extLst>
                    <a:ext uri="{9D8B030D-6E8A-4147-A177-3AD203B41FA5}">
                      <a16:colId xmlns:a16="http://schemas.microsoft.com/office/drawing/2014/main" val="2578037343"/>
                    </a:ext>
                  </a:extLst>
                </a:gridCol>
                <a:gridCol w="1269183">
                  <a:extLst>
                    <a:ext uri="{9D8B030D-6E8A-4147-A177-3AD203B41FA5}">
                      <a16:colId xmlns:a16="http://schemas.microsoft.com/office/drawing/2014/main" val="175674483"/>
                    </a:ext>
                  </a:extLst>
                </a:gridCol>
                <a:gridCol w="1267391">
                  <a:extLst>
                    <a:ext uri="{9D8B030D-6E8A-4147-A177-3AD203B41FA5}">
                      <a16:colId xmlns:a16="http://schemas.microsoft.com/office/drawing/2014/main" val="522368595"/>
                    </a:ext>
                  </a:extLst>
                </a:gridCol>
              </a:tblGrid>
              <a:tr h="9692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Критерій визначення «Корупції»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Кількість осіб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173578"/>
                  </a:ext>
                </a:extLst>
              </a:tr>
              <a:tr h="472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Злочин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63,7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631823"/>
                  </a:ext>
                </a:extLst>
              </a:tr>
              <a:tr h="472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Норма суспільного життя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883578"/>
                  </a:ext>
                </a:extLst>
              </a:tr>
              <a:tr h="472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Найпростіший спосіб вирішення проблем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28,7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812453"/>
                  </a:ext>
                </a:extLst>
              </a:tr>
            </a:tbl>
          </a:graphicData>
        </a:graphic>
      </p:graphicFrame>
      <p:pic>
        <p:nvPicPr>
          <p:cNvPr id="3074" name="Picture 2" descr="Боротьба з корупцією триває: відповідальність у вчиненні неправомірних дій">
            <a:extLst>
              <a:ext uri="{FF2B5EF4-FFF2-40B4-BE49-F238E27FC236}">
                <a16:creationId xmlns:a16="http://schemas.microsoft.com/office/drawing/2014/main" id="{7F242B14-5209-41F1-97A9-B777740ADB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19" y="265044"/>
            <a:ext cx="3083684" cy="2879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4095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B7346FC-F9BE-4675-A5E5-D9A7B5033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389" y="336141"/>
            <a:ext cx="8488531" cy="3092859"/>
          </a:xfrm>
          <a:prstGeom prst="rect">
            <a:avLst/>
          </a:prstGeom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3BEC485-8520-472A-B8C4-86321E0A42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944854"/>
              </p:ext>
            </p:extLst>
          </p:nvPr>
        </p:nvGraphicFramePr>
        <p:xfrm>
          <a:off x="775389" y="3429001"/>
          <a:ext cx="8488531" cy="3191896"/>
        </p:xfrm>
        <a:graphic>
          <a:graphicData uri="http://schemas.openxmlformats.org/drawingml/2006/table">
            <a:tbl>
              <a:tblPr firstRow="1" firstCol="1" bandRow="1"/>
              <a:tblGrid>
                <a:gridCol w="5916084">
                  <a:extLst>
                    <a:ext uri="{9D8B030D-6E8A-4147-A177-3AD203B41FA5}">
                      <a16:colId xmlns:a16="http://schemas.microsoft.com/office/drawing/2014/main" val="1961531473"/>
                    </a:ext>
                  </a:extLst>
                </a:gridCol>
                <a:gridCol w="1287132">
                  <a:extLst>
                    <a:ext uri="{9D8B030D-6E8A-4147-A177-3AD203B41FA5}">
                      <a16:colId xmlns:a16="http://schemas.microsoft.com/office/drawing/2014/main" val="2969223305"/>
                    </a:ext>
                  </a:extLst>
                </a:gridCol>
                <a:gridCol w="1285315">
                  <a:extLst>
                    <a:ext uri="{9D8B030D-6E8A-4147-A177-3AD203B41FA5}">
                      <a16:colId xmlns:a16="http://schemas.microsoft.com/office/drawing/2014/main" val="117190226"/>
                    </a:ext>
                  </a:extLst>
                </a:gridCol>
              </a:tblGrid>
              <a:tr h="8134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Поняття корупції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Кількість осіб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31465"/>
                  </a:ext>
                </a:extLst>
              </a:tr>
              <a:tr h="3964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Швидко і просто вирішити проблеми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45,0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463406"/>
                  </a:ext>
                </a:extLst>
              </a:tr>
              <a:tr h="3964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Прояв некоректної поведінки викладачів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947229"/>
                  </a:ext>
                </a:extLst>
              </a:tr>
              <a:tr h="3964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Випуск некваліфікованих фахівців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21,3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920217"/>
                  </a:ext>
                </a:extLst>
              </a:tr>
              <a:tr h="3964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Невід’ємна частина освітнього процесу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463368"/>
                  </a:ext>
                </a:extLst>
              </a:tr>
              <a:tr h="3964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Традиційна форма подяки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492362"/>
                  </a:ext>
                </a:extLst>
              </a:tr>
              <a:tr h="3964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Можливість підвищити добробут викладачів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8,8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101512"/>
                  </a:ext>
                </a:extLst>
              </a:tr>
            </a:tbl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1DEC08E-C3A8-473E-83DB-B339C8F017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3173" y="516834"/>
            <a:ext cx="2421813" cy="5764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367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CE2C5FC-9047-49BB-9FF7-BA985CE99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8125" y="299438"/>
            <a:ext cx="7297168" cy="2991267"/>
          </a:xfrm>
          <a:prstGeom prst="rect">
            <a:avLst/>
          </a:prstGeom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5A75022-1133-4924-B5AC-E2439F7CFE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030244"/>
              </p:ext>
            </p:extLst>
          </p:nvPr>
        </p:nvGraphicFramePr>
        <p:xfrm>
          <a:off x="3957403" y="3422904"/>
          <a:ext cx="8234596" cy="2606810"/>
        </p:xfrm>
        <a:graphic>
          <a:graphicData uri="http://schemas.openxmlformats.org/drawingml/2006/table">
            <a:tbl>
              <a:tblPr firstRow="1" firstCol="1" bandRow="1"/>
              <a:tblGrid>
                <a:gridCol w="5739104">
                  <a:extLst>
                    <a:ext uri="{9D8B030D-6E8A-4147-A177-3AD203B41FA5}">
                      <a16:colId xmlns:a16="http://schemas.microsoft.com/office/drawing/2014/main" val="98394540"/>
                    </a:ext>
                  </a:extLst>
                </a:gridCol>
                <a:gridCol w="1248627">
                  <a:extLst>
                    <a:ext uri="{9D8B030D-6E8A-4147-A177-3AD203B41FA5}">
                      <a16:colId xmlns:a16="http://schemas.microsoft.com/office/drawing/2014/main" val="1887203750"/>
                    </a:ext>
                  </a:extLst>
                </a:gridCol>
                <a:gridCol w="1246865">
                  <a:extLst>
                    <a:ext uri="{9D8B030D-6E8A-4147-A177-3AD203B41FA5}">
                      <a16:colId xmlns:a16="http://schemas.microsoft.com/office/drawing/2014/main" val="2173700109"/>
                    </a:ext>
                  </a:extLst>
                </a:gridCol>
              </a:tblGrid>
              <a:tr h="624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Розуміння поняття «антикорупційна діяльність»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Кількість осіб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587023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Створення телефону довіри та електронного листування серед студентів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23,8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5588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Гласність, широке оприлюднення випадків корупції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15,0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3572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Співпраця з правоохоронними органами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13,8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9878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Зберігання письмових та інших робіт студентів для перевірки якості на плагіат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16,2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9303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Насправді корупцію в освіті подолати неможливо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31,3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272015"/>
                  </a:ext>
                </a:extLst>
              </a:tr>
            </a:tbl>
          </a:graphicData>
        </a:graphic>
      </p:graphicFrame>
      <p:pic>
        <p:nvPicPr>
          <p:cNvPr id="11266" name="Picture 2" descr="Transparency International Ukraine - Корупція в Україні є 😶 Як її  сприймають в Україні? На 33 зі 100. Саме стільки балів ми набрали в Індексі  сприйняття корупції-2020. 😡 І, без перебільшення, корупція —">
            <a:extLst>
              <a:ext uri="{FF2B5EF4-FFF2-40B4-BE49-F238E27FC236}">
                <a16:creationId xmlns:a16="http://schemas.microsoft.com/office/drawing/2014/main" id="{3D13A7D3-C849-426A-99B5-C77C39FC68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395" y="3849550"/>
            <a:ext cx="2238375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Динаміка позитивних змін Індексу сприйняття корупції в Україні">
            <a:extLst>
              <a:ext uri="{FF2B5EF4-FFF2-40B4-BE49-F238E27FC236}">
                <a16:creationId xmlns:a16="http://schemas.microsoft.com/office/drawing/2014/main" id="{BE65DB67-E7F3-4C7B-A768-CED7F4D11F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0566" y="557514"/>
            <a:ext cx="2409825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6763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0D7F9B6-AC25-402F-A6A5-79F7C5209D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464" y="475837"/>
            <a:ext cx="8242673" cy="3241723"/>
          </a:xfrm>
          <a:prstGeom prst="rect">
            <a:avLst/>
          </a:prstGeom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E998F82-286E-4917-93BE-E687C6FF63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949531"/>
              </p:ext>
            </p:extLst>
          </p:nvPr>
        </p:nvGraphicFramePr>
        <p:xfrm>
          <a:off x="691465" y="4405022"/>
          <a:ext cx="8242673" cy="1895107"/>
        </p:xfrm>
        <a:graphic>
          <a:graphicData uri="http://schemas.openxmlformats.org/drawingml/2006/table">
            <a:tbl>
              <a:tblPr firstRow="1" firstCol="1" bandRow="1"/>
              <a:tblGrid>
                <a:gridCol w="5744733">
                  <a:extLst>
                    <a:ext uri="{9D8B030D-6E8A-4147-A177-3AD203B41FA5}">
                      <a16:colId xmlns:a16="http://schemas.microsoft.com/office/drawing/2014/main" val="3225266312"/>
                    </a:ext>
                  </a:extLst>
                </a:gridCol>
                <a:gridCol w="1249852">
                  <a:extLst>
                    <a:ext uri="{9D8B030D-6E8A-4147-A177-3AD203B41FA5}">
                      <a16:colId xmlns:a16="http://schemas.microsoft.com/office/drawing/2014/main" val="4130281855"/>
                    </a:ext>
                  </a:extLst>
                </a:gridCol>
                <a:gridCol w="1248088">
                  <a:extLst>
                    <a:ext uri="{9D8B030D-6E8A-4147-A177-3AD203B41FA5}">
                      <a16:colId xmlns:a16="http://schemas.microsoft.com/office/drawing/2014/main" val="18492452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Випадки прояву корупції в коледжі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Кількість осіб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146327"/>
                  </a:ext>
                </a:extLst>
              </a:tr>
              <a:tr h="486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Так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15,0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207286"/>
                  </a:ext>
                </a:extLst>
              </a:tr>
              <a:tr h="3864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Ні 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68,7</a:t>
                      </a:r>
                      <a:endParaRPr lang="ru-UA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825473"/>
                  </a:ext>
                </a:extLst>
              </a:tr>
              <a:tr h="3864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Частково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16,2</a:t>
                      </a:r>
                      <a:endParaRPr lang="ru-U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619160"/>
                  </a:ext>
                </a:extLst>
              </a:tr>
            </a:tbl>
          </a:graphicData>
        </a:graphic>
      </p:graphicFrame>
      <p:pic>
        <p:nvPicPr>
          <p:cNvPr id="9218" name="Picture 2" descr="Історія боротьби з корупцією: чи приходить весна (спойлер – приходить)">
            <a:extLst>
              <a:ext uri="{FF2B5EF4-FFF2-40B4-BE49-F238E27FC236}">
                <a16:creationId xmlns:a16="http://schemas.microsoft.com/office/drawing/2014/main" id="{7282BDC8-0872-4A8C-927F-C6C5335533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509" y="496498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Успішна боротьба з корупцією: 8 історій з світового досвіду">
            <a:extLst>
              <a:ext uri="{FF2B5EF4-FFF2-40B4-BE49-F238E27FC236}">
                <a16:creationId xmlns:a16="http://schemas.microsoft.com/office/drawing/2014/main" id="{F984502B-AC4B-48C0-931F-AD070765E0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509" y="2473263"/>
            <a:ext cx="28479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Спротив і боротьба з корупцією - Об'єднання &quot;Самопоміч&quot;">
            <a:extLst>
              <a:ext uri="{FF2B5EF4-FFF2-40B4-BE49-F238E27FC236}">
                <a16:creationId xmlns:a16="http://schemas.microsoft.com/office/drawing/2014/main" id="{415BA661-ABEB-4A74-A91F-0A1845EB83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509" y="4738028"/>
            <a:ext cx="2749204" cy="1895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0949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A28C04D-5509-4B40-8701-418D8793EA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597" y="36725"/>
            <a:ext cx="7354326" cy="3115110"/>
          </a:xfrm>
          <a:prstGeom prst="rect">
            <a:avLst/>
          </a:prstGeom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0BDC4451-5F99-44E4-B052-72E4B4F84A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248074"/>
              </p:ext>
            </p:extLst>
          </p:nvPr>
        </p:nvGraphicFramePr>
        <p:xfrm>
          <a:off x="170312" y="3706165"/>
          <a:ext cx="7624401" cy="2970276"/>
        </p:xfrm>
        <a:graphic>
          <a:graphicData uri="http://schemas.openxmlformats.org/drawingml/2006/table">
            <a:tbl>
              <a:tblPr firstRow="1" firstCol="1" bandRow="1"/>
              <a:tblGrid>
                <a:gridCol w="5313829">
                  <a:extLst>
                    <a:ext uri="{9D8B030D-6E8A-4147-A177-3AD203B41FA5}">
                      <a16:colId xmlns:a16="http://schemas.microsoft.com/office/drawing/2014/main" val="2899331903"/>
                    </a:ext>
                  </a:extLst>
                </a:gridCol>
                <a:gridCol w="1156102">
                  <a:extLst>
                    <a:ext uri="{9D8B030D-6E8A-4147-A177-3AD203B41FA5}">
                      <a16:colId xmlns:a16="http://schemas.microsoft.com/office/drawing/2014/main" val="310757686"/>
                    </a:ext>
                  </a:extLst>
                </a:gridCol>
                <a:gridCol w="1154470">
                  <a:extLst>
                    <a:ext uri="{9D8B030D-6E8A-4147-A177-3AD203B41FA5}">
                      <a16:colId xmlns:a16="http://schemas.microsoft.com/office/drawing/2014/main" val="1249688581"/>
                    </a:ext>
                  </a:extLst>
                </a:gridCol>
              </a:tblGrid>
              <a:tr h="3473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Випадки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Кількість осіб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25606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Дарування подарунків викладачам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17,5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947539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Купування пропонованих  навчальних матеріалів, книг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13,8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516428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Купування реферату, курсової, кваліфікаційної роботи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11,3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324092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Плата грошей за складання заліків, іспитів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11,3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326296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Плата за поселення в гуртожиток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15,0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6723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Нічого з переліченого не доводилось робити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UA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65,0</a:t>
                      </a:r>
                      <a:endParaRPr lang="ru-U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763391"/>
                  </a:ext>
                </a:extLst>
              </a:tr>
            </a:tbl>
          </a:graphicData>
        </a:graphic>
      </p:graphicFrame>
      <p:pic>
        <p:nvPicPr>
          <p:cNvPr id="10242" name="Picture 2" descr="Здав корупціонера – отримав гроші: в ОПУ готують проекти законів для  боротьби з корупцією | Mind.ua">
            <a:extLst>
              <a:ext uri="{FF2B5EF4-FFF2-40B4-BE49-F238E27FC236}">
                <a16:creationId xmlns:a16="http://schemas.microsoft.com/office/drawing/2014/main" id="{BC6BDB88-DD3A-4C85-A7F0-B02C551C4B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567" y="36725"/>
            <a:ext cx="3476848" cy="3115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Корупція в Україні загрожує реформам - Новини України">
            <a:extLst>
              <a:ext uri="{FF2B5EF4-FFF2-40B4-BE49-F238E27FC236}">
                <a16:creationId xmlns:a16="http://schemas.microsoft.com/office/drawing/2014/main" id="{2C8D79FE-BB29-4071-83B3-DFACC78F1A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3583" y="3706165"/>
            <a:ext cx="3538340" cy="2970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1697647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252</TotalTime>
  <Words>519</Words>
  <Application>Microsoft Office PowerPoint</Application>
  <PresentationFormat>Широкоэкранный</PresentationFormat>
  <Paragraphs>222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Calibri</vt:lpstr>
      <vt:lpstr>Century Gothic</vt:lpstr>
      <vt:lpstr>Times New Roman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BOSS</dc:creator>
  <cp:lastModifiedBy>BOSS</cp:lastModifiedBy>
  <cp:revision>16</cp:revision>
  <dcterms:created xsi:type="dcterms:W3CDTF">2022-11-23T05:50:43Z</dcterms:created>
  <dcterms:modified xsi:type="dcterms:W3CDTF">2022-11-24T19:01:15Z</dcterms:modified>
</cp:coreProperties>
</file>