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58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FC1"/>
    <a:srgbClr val="C197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/>
              <a:t>Чи зрозуміла Вам програма практики?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ysClr val="window" lastClr="FFFFFF">
            <a:lumMod val="50000"/>
          </a:sys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FA1-48B5-874F-513D948F6F3F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FA1-48B5-874F-513D948F6F3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FA1-48B5-874F-513D948F6F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1-48B5-874F-513D948F6F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417357791"/>
        <c:axId val="1417347391"/>
        <c:axId val="0"/>
      </c:bar3DChart>
      <c:catAx>
        <c:axId val="1417357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17347391"/>
        <c:crosses val="autoZero"/>
        <c:auto val="1"/>
        <c:lblAlgn val="ctr"/>
        <c:lblOffset val="100"/>
        <c:noMultiLvlLbl val="0"/>
      </c:catAx>
      <c:valAx>
        <c:axId val="1417347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17357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 Чи об’єктивно оцінено Ваш Звіт з практики?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1FFC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F37-475E-9039-6BF7B8FF2882}"/>
              </c:ext>
            </c:extLst>
          </c:dPt>
          <c:dPt>
            <c:idx val="1"/>
            <c:invertIfNegative val="0"/>
            <c:bubble3D val="0"/>
            <c:spPr>
              <a:solidFill>
                <a:srgbClr val="C197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F37-475E-9039-6BF7B8FF288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F37-475E-9039-6BF7B8FF2882}"/>
              </c:ext>
            </c:extLst>
          </c:dPt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7-475E-9039-6BF7B8FF2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9454959"/>
        <c:axId val="1519456207"/>
        <c:axId val="0"/>
      </c:bar3DChart>
      <c:catAx>
        <c:axId val="1519454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19456207"/>
        <c:crosses val="autoZero"/>
        <c:auto val="1"/>
        <c:lblAlgn val="ctr"/>
        <c:lblOffset val="100"/>
        <c:noMultiLvlLbl val="0"/>
      </c:catAx>
      <c:valAx>
        <c:axId val="15194562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19454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100"/>
              <a:t> Корисність практики для Вашої майбутної професії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831-4E34-A40C-6C578E4D5DC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831-4E34-A40C-6C578E4D5DC9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831-4E34-A40C-6C578E4D5D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1-4E34-A40C-6C578E4D5D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15586079"/>
        <c:axId val="1515595231"/>
        <c:axId val="0"/>
      </c:bar3DChart>
      <c:catAx>
        <c:axId val="1515586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15595231"/>
        <c:crosses val="autoZero"/>
        <c:auto val="1"/>
        <c:lblAlgn val="ctr"/>
        <c:lblOffset val="100"/>
        <c:noMultiLvlLbl val="0"/>
      </c:catAx>
      <c:valAx>
        <c:axId val="1515595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5586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 sz="1600" dirty="0"/>
              <a:t>Оцінка якості практичної підготовки здобувачів освіти ОПП "</a:t>
            </a:r>
            <a:r>
              <a:rPr lang="uk-UA" sz="1600" dirty="0" err="1"/>
              <a:t>Зедене</a:t>
            </a:r>
            <a:r>
              <a:rPr lang="uk-UA" sz="1600" dirty="0"/>
              <a:t> будівництво і садово-паркове господарство"</a:t>
            </a:r>
          </a:p>
        </c:rich>
      </c:tx>
      <c:layout>
        <c:manualLayout>
          <c:xMode val="edge"/>
          <c:yMode val="edge"/>
          <c:x val="0.14261381792058447"/>
          <c:y val="2.9623151527007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D-4B88-8197-BF3338386EA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D-4B88-8197-BF3338386EA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3D-4B88-8197-BF3338386EA3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3D-4B88-8197-BF3338386EA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3D-4B88-8197-BF3338386EA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73D-4B88-8197-BF3338386EA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73D-4B88-8197-BF3338386EA3}"/>
              </c:ext>
            </c:extLst>
          </c:dPt>
          <c:dPt>
            <c:idx val="7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73D-4B88-8197-BF3338386EA3}"/>
              </c:ext>
            </c:extLst>
          </c:dPt>
          <c:dPt>
            <c:idx val="8"/>
            <c:invertIfNegative val="0"/>
            <c:bubble3D val="0"/>
            <c:spPr>
              <a:solidFill>
                <a:srgbClr val="FF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73D-4B88-8197-BF3338386EA3}"/>
              </c:ext>
            </c:extLst>
          </c:dPt>
          <c:dPt>
            <c:idx val="9"/>
            <c:invertIfNegative val="0"/>
            <c:bubble3D val="0"/>
            <c:spPr>
              <a:solidFill>
                <a:srgbClr val="FFFF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73D-4B88-8197-BF3338386EA3}"/>
              </c:ext>
            </c:extLst>
          </c:dPt>
          <c:dPt>
            <c:idx val="10"/>
            <c:invertIfNegative val="0"/>
            <c:bubble3D val="0"/>
            <c:spPr>
              <a:solidFill>
                <a:srgbClr val="A8CC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73D-4B88-8197-BF3338386E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Лист2!$A$1:$A$11</c:f>
              <c:strCache>
                <c:ptCount val="11"/>
                <c:pt idx="0">
                  <c:v>Зрозумілість програми практики</c:v>
                </c:pt>
                <c:pt idx="1">
                  <c:v>Можливість обрати чи запропонувати базу для практики</c:v>
                </c:pt>
                <c:pt idx="2">
                  <c:v> Консультації щодо проходження практики </c:v>
                </c:pt>
                <c:pt idx="3">
                  <c:v>Допомога практики отримати необхідні уміння та навички за спеціальністю</c:v>
                </c:pt>
                <c:pt idx="4">
                  <c:v>Умови для проходження практики</c:v>
                </c:pt>
                <c:pt idx="5">
                  <c:v> Рівень теоретичної підготовки для проходження практики?</c:v>
                </c:pt>
                <c:pt idx="6">
                  <c:v>Тривалість проходження практики для виконання поставлених програмою завдань</c:v>
                </c:pt>
                <c:pt idx="7">
                  <c:v>Циклова комісія дотримується вимог до організації практичної підготовки</c:v>
                </c:pt>
                <c:pt idx="8">
                  <c:v> Справдились очікувань щодо практики</c:v>
                </c:pt>
                <c:pt idx="9">
                  <c:v>Об’єктивність оцінювання Звіту з практики</c:v>
                </c:pt>
                <c:pt idx="10">
                  <c:v>Корисність практики для  майбутної професії</c:v>
                </c:pt>
              </c:strCache>
            </c:strRef>
          </c:cat>
          <c:val>
            <c:numRef>
              <c:f>Лист2!$B$1:$B$11</c:f>
              <c:numCache>
                <c:formatCode>0.000</c:formatCode>
                <c:ptCount val="11"/>
                <c:pt idx="0">
                  <c:v>4</c:v>
                </c:pt>
                <c:pt idx="1">
                  <c:v>3.4285714285714284</c:v>
                </c:pt>
                <c:pt idx="2">
                  <c:v>3.8571428571428572</c:v>
                </c:pt>
                <c:pt idx="3">
                  <c:v>3.8571428571428572</c:v>
                </c:pt>
                <c:pt idx="4">
                  <c:v>4</c:v>
                </c:pt>
                <c:pt idx="5">
                  <c:v>4</c:v>
                </c:pt>
                <c:pt idx="6">
                  <c:v>4.2857142857142856</c:v>
                </c:pt>
                <c:pt idx="7">
                  <c:v>4.4285714285714288</c:v>
                </c:pt>
                <c:pt idx="8">
                  <c:v>3.7142857142857144</c:v>
                </c:pt>
                <c:pt idx="9">
                  <c:v>4.1428571428571432</c:v>
                </c:pt>
                <c:pt idx="10">
                  <c:v>4.1428571428571432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73D-4B88-8197-BF3338386E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21981887"/>
        <c:axId val="1421979807"/>
      </c:barChart>
      <c:catAx>
        <c:axId val="1421981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21979807"/>
        <c:crosses val="autoZero"/>
        <c:auto val="1"/>
        <c:lblAlgn val="ctr"/>
        <c:lblOffset val="100"/>
        <c:noMultiLvlLbl val="0"/>
      </c:catAx>
      <c:valAx>
        <c:axId val="14219798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142198188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Чи була у Вас можливість обрати чи запропонувати базу для практики?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A22-41FF-923E-7F5E99D65C3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A22-41FF-923E-7F5E99D65C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Лист1!$A$11:$A$12</c:f>
              <c:strCache>
                <c:ptCount val="2"/>
                <c:pt idx="0">
                  <c:v>4 бали</c:v>
                </c:pt>
                <c:pt idx="1">
                  <c:v>3 бали</c:v>
                </c:pt>
              </c:strCache>
            </c:strRef>
          </c:cat>
          <c:val>
            <c:numRef>
              <c:f>Лист1!$B$11:$B$12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2-41FF-923E-7F5E99D65C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5585663"/>
        <c:axId val="1515593151"/>
        <c:axId val="0"/>
      </c:bar3DChart>
      <c:catAx>
        <c:axId val="1515585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15593151"/>
        <c:crosses val="autoZero"/>
        <c:auto val="1"/>
        <c:lblAlgn val="ctr"/>
        <c:lblOffset val="100"/>
        <c:noMultiLvlLbl val="0"/>
      </c:catAx>
      <c:valAx>
        <c:axId val="15155931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1558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/>
              <a:t> Чи надавалися Вам консультації щодо проходження практики (якщо у них була потреба)?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943-4137-8C5A-99748C10792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943-4137-8C5A-99748C10792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943-4137-8C5A-99748C10792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5-0943-4137-8C5A-99748C1079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Лист1!$A$10:$A$13</c:f>
              <c:strCache>
                <c:ptCount val="4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  <c:pt idx="3">
                  <c:v>2 бали </c:v>
                </c:pt>
              </c:strCache>
            </c:strRef>
          </c:cat>
          <c:val>
            <c:numRef>
              <c:f>Лист1!$B$10:$B$13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3-4137-8C5A-99748C1079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14876767"/>
        <c:axId val="1414875103"/>
        <c:axId val="0"/>
      </c:bar3DChart>
      <c:catAx>
        <c:axId val="141487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14875103"/>
        <c:crosses val="autoZero"/>
        <c:auto val="1"/>
        <c:lblAlgn val="ctr"/>
        <c:lblOffset val="100"/>
        <c:noMultiLvlLbl val="0"/>
      </c:catAx>
      <c:valAx>
        <c:axId val="1414875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1487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1200">
                <a:solidFill>
                  <a:schemeClr val="tx1"/>
                </a:solidFill>
              </a:rPr>
              <a:t>Чи допомогла практика Вам отримати необхідні уміння та навички за спеціальністю?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557-41C3-B125-AE15A8F1189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557-41C3-B125-AE15A8F1189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F557-41C3-B125-AE15A8F11899}"/>
              </c:ext>
            </c:extLst>
          </c:dPt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7-41C3-B125-AE15A8F11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4877599"/>
        <c:axId val="1414872607"/>
        <c:axId val="0"/>
      </c:bar3DChart>
      <c:catAx>
        <c:axId val="141487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14872607"/>
        <c:crosses val="autoZero"/>
        <c:auto val="1"/>
        <c:lblAlgn val="ctr"/>
        <c:lblOffset val="100"/>
        <c:noMultiLvlLbl val="0"/>
      </c:catAx>
      <c:valAx>
        <c:axId val="141487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14877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/>
              <a:t>Чи були сприятливі умови для проходження практики?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64C2-4A80-996C-3D9FDC91536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C2-4A80-996C-3D9FDC915362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4C2-4A80-996C-3D9FDC915362}"/>
              </c:ext>
            </c:extLst>
          </c:dPt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2-4A80-996C-3D9FDC915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304848831"/>
        <c:axId val="1414871359"/>
        <c:axId val="0"/>
      </c:bar3DChart>
      <c:catAx>
        <c:axId val="1304848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14871359"/>
        <c:crosses val="autoZero"/>
        <c:auto val="1"/>
        <c:lblAlgn val="ctr"/>
        <c:lblOffset val="100"/>
        <c:noMultiLvlLbl val="0"/>
      </c:catAx>
      <c:valAx>
        <c:axId val="1414871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30484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/>
              <a:t>Чи вважаєте Ви достатнім рівень теоретичної підготовки для проходження практики?</a:t>
            </a:r>
          </a:p>
        </c:rich>
      </c:tx>
      <c:layout>
        <c:manualLayout>
          <c:xMode val="edge"/>
          <c:yMode val="edge"/>
          <c:x val="0.1934722222222222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BC-4BC3-B650-0957A51B356E}"/>
              </c:ext>
            </c:extLst>
          </c:dPt>
          <c:dPt>
            <c:idx val="1"/>
            <c:invertIfNegative val="0"/>
            <c:bubble3D val="0"/>
            <c:spPr>
              <a:solidFill>
                <a:srgbClr val="92AA4C">
                  <a:lumMod val="50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BC-4BC3-B650-0957A51B356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BC-4BC3-B650-0957A51B356E}"/>
              </c:ext>
            </c:extLst>
          </c:dPt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C-4BC3-B650-0957A51B3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04848831"/>
        <c:axId val="1414871359"/>
      </c:barChart>
      <c:catAx>
        <c:axId val="130484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14871359"/>
        <c:crosses val="autoZero"/>
        <c:auto val="1"/>
        <c:lblAlgn val="ctr"/>
        <c:lblOffset val="100"/>
        <c:noMultiLvlLbl val="0"/>
      </c:catAx>
      <c:valAx>
        <c:axId val="141487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30484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100">
                <a:solidFill>
                  <a:schemeClr val="tx1"/>
                </a:solidFill>
              </a:rPr>
              <a:t>Чи достатня тривалість проходження практики для виконання поставлених програмою завдань?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FE6-4EBA-A7EA-6054395BAE6B}"/>
              </c:ext>
            </c:extLst>
          </c:dPt>
          <c:dPt>
            <c:idx val="1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FE6-4EBA-A7EA-6054395BAE6B}"/>
              </c:ext>
            </c:extLst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FE6-4EBA-A7EA-6054395BAE6B}"/>
              </c:ext>
            </c:extLst>
          </c:dPt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6-4EBA-A7EA-6054395BAE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515589407"/>
        <c:axId val="1515601055"/>
        <c:axId val="0"/>
      </c:bar3DChart>
      <c:catAx>
        <c:axId val="151558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15601055"/>
        <c:crosses val="autoZero"/>
        <c:auto val="1"/>
        <c:lblAlgn val="ctr"/>
        <c:lblOffset val="100"/>
        <c:noMultiLvlLbl val="0"/>
      </c:catAx>
      <c:valAx>
        <c:axId val="151560105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558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/>
              <a:t>Чи дотримувалась циклова комісія вимог до організації практичної підготовки</a:t>
            </a:r>
          </a:p>
        </c:rich>
      </c:tx>
      <c:layout>
        <c:manualLayout>
          <c:xMode val="edge"/>
          <c:yMode val="edge"/>
          <c:x val="0.16306933508311461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0.12278204534652114"/>
          <c:y val="0.27916666666666662"/>
          <c:w val="0.86497870370334673"/>
          <c:h val="0.7208333333333333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1DA-40BE-8E83-BD5FB689B48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A-40BE-8E83-BD5FB689B48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21DA-40BE-8E83-BD5FB689B4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A-40BE-8E83-BD5FB689B4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17356543"/>
        <c:axId val="1417343647"/>
      </c:barChart>
      <c:catAx>
        <c:axId val="1417356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417343647"/>
        <c:crosses val="autoZero"/>
        <c:auto val="1"/>
        <c:lblAlgn val="ctr"/>
        <c:lblOffset val="100"/>
        <c:noMultiLvlLbl val="0"/>
      </c:catAx>
      <c:valAx>
        <c:axId val="1417343647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7356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 sz="1200" dirty="0"/>
              <a:t>На скільки справдились Ваші очікування щодо практики?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A53010">
                  <a:lumMod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CB2-42C8-B350-04701C6085F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CB2-42C8-B350-04701C6085F0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CB2-42C8-B350-04701C6085F0}"/>
              </c:ext>
            </c:extLst>
          </c:dPt>
          <c:cat>
            <c:strRef>
              <c:f>Лист1!$A$10:$A$12</c:f>
              <c:strCache>
                <c:ptCount val="3"/>
                <c:pt idx="0">
                  <c:v>5 балів</c:v>
                </c:pt>
                <c:pt idx="1">
                  <c:v>4 бали</c:v>
                </c:pt>
                <c:pt idx="2">
                  <c:v>3 бали</c:v>
                </c:pt>
              </c:strCache>
            </c:strRef>
          </c:cat>
          <c:val>
            <c:numRef>
              <c:f>Лист1!$B$10:$B$12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B2-42C8-B350-04701C608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9462447"/>
        <c:axId val="1519454543"/>
        <c:axId val="0"/>
      </c:bar3DChart>
      <c:catAx>
        <c:axId val="151946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19454543"/>
        <c:crosses val="autoZero"/>
        <c:auto val="1"/>
        <c:lblAlgn val="ctr"/>
        <c:lblOffset val="100"/>
        <c:noMultiLvlLbl val="0"/>
      </c:catAx>
      <c:valAx>
        <c:axId val="1519454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1946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85000"/>
      </a:sysClr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12" Type="http://schemas.openxmlformats.org/officeDocument/2006/relationships/image" Target="../media/image72.png"/><Relationship Id="rId2" Type="http://schemas.openxmlformats.org/officeDocument/2006/relationships/image" Target="../media/image63.jpe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chart" Target="../charts/chart8.xml"/><Relationship Id="rId15" Type="http://schemas.openxmlformats.org/officeDocument/2006/relationships/image" Target="../media/image75.png"/><Relationship Id="rId10" Type="http://schemas.openxmlformats.org/officeDocument/2006/relationships/image" Target="../media/image70.jpeg"/><Relationship Id="rId4" Type="http://schemas.openxmlformats.org/officeDocument/2006/relationships/image" Target="../media/image65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png"/><Relationship Id="rId7" Type="http://schemas.openxmlformats.org/officeDocument/2006/relationships/image" Target="../media/image81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chart" Target="../charts/chart9.xml"/><Relationship Id="rId9" Type="http://schemas.openxmlformats.org/officeDocument/2006/relationships/image" Target="../media/image8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chart" Target="../charts/chart10.xml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2.jpeg"/><Relationship Id="rId7" Type="http://schemas.openxmlformats.org/officeDocument/2006/relationships/chart" Target="../charts/chart11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99.jpeg"/><Relationship Id="rId5" Type="http://schemas.openxmlformats.org/officeDocument/2006/relationships/image" Target="../media/image94.jpeg"/><Relationship Id="rId10" Type="http://schemas.openxmlformats.org/officeDocument/2006/relationships/image" Target="../media/image98.jpeg"/><Relationship Id="rId4" Type="http://schemas.openxmlformats.org/officeDocument/2006/relationships/image" Target="../media/image93.jpe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pn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chart" Target="../charts/chart2.xml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chart" Target="../charts/chart4.xml"/><Relationship Id="rId7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chart" Target="../charts/chart6.xml"/><Relationship Id="rId7" Type="http://schemas.openxmlformats.org/officeDocument/2006/relationships/image" Target="../media/image5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chart" Target="../charts/chart7.xml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103CF-C634-4355-855E-A54E15CAB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391" y="954338"/>
            <a:ext cx="9119221" cy="3823043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опитування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здобувачів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ОПП «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Зелене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садово-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паркове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b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практичної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</a:t>
            </a:r>
            <a:b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UA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3d, студент, градация, человек. | CanStock">
            <a:extLst>
              <a:ext uri="{FF2B5EF4-FFF2-40B4-BE49-F238E27FC236}">
                <a16:creationId xmlns:a16="http://schemas.microsoft.com/office/drawing/2014/main" id="{BD874069-44D5-461F-BED4-44018A25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" y="125275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Які предмети потрібно здавати на дизайнера: після 9 і 11 класу, повний  список">
            <a:extLst>
              <a:ext uri="{FF2B5EF4-FFF2-40B4-BE49-F238E27FC236}">
                <a16:creationId xmlns:a16="http://schemas.microsoft.com/office/drawing/2014/main" id="{7A5AD5AE-F250-4905-9637-C48E424E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33" y="4658140"/>
            <a:ext cx="2724150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андшафтний дизайн, ціна | ГалСад">
            <a:extLst>
              <a:ext uri="{FF2B5EF4-FFF2-40B4-BE49-F238E27FC236}">
                <a16:creationId xmlns:a16="http://schemas.microsoft.com/office/drawing/2014/main" id="{7F6F9242-D604-4BDF-95D0-6C6F3EA6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0" y="2458277"/>
            <a:ext cx="1854742" cy="15734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уда поступить на дизайнера: выбираем специальности и профили - Куда  поступать">
            <a:extLst>
              <a:ext uri="{FF2B5EF4-FFF2-40B4-BE49-F238E27FC236}">
                <a16:creationId xmlns:a16="http://schemas.microsoft.com/office/drawing/2014/main" id="{6E67FC65-3B4C-482F-9E72-DCB49B73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683" y="465814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Чем занимается дизайнер интерьера: преимущества и недостатки профессии |  Блог РСВ">
            <a:extLst>
              <a:ext uri="{FF2B5EF4-FFF2-40B4-BE49-F238E27FC236}">
                <a16:creationId xmlns:a16="http://schemas.microsoft.com/office/drawing/2014/main" id="{8F11C1C7-C35F-40F1-9E73-ED896EA2D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33" y="465814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Виробнича практика">
            <a:extLst>
              <a:ext uri="{FF2B5EF4-FFF2-40B4-BE49-F238E27FC236}">
                <a16:creationId xmlns:a16="http://schemas.microsoft.com/office/drawing/2014/main" id="{22984AC9-7555-4EA4-8F26-0208668C6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" y="5362574"/>
            <a:ext cx="1975121" cy="13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2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метрический учебный процесс. flat 3d университетская аудитория с  преподавателем и студентами. | Премиум векторы">
            <a:extLst>
              <a:ext uri="{FF2B5EF4-FFF2-40B4-BE49-F238E27FC236}">
                <a16:creationId xmlns:a16="http://schemas.microsoft.com/office/drawing/2014/main" id="{94D92CBF-E391-47AB-9D53-F21FCA52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5409125"/>
            <a:ext cx="1848681" cy="12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n Clipboard Stock Illustrations – 9,346 Man Clipboard Stock Illustrations,  Vectors &amp; Clipart - Dreamstime">
            <a:extLst>
              <a:ext uri="{FF2B5EF4-FFF2-40B4-BE49-F238E27FC236}">
                <a16:creationId xmlns:a16="http://schemas.microsoft.com/office/drawing/2014/main" id="{928F27AC-039C-49D5-BBCF-CAF7E4D6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51" y="74336"/>
            <a:ext cx="1663147" cy="22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E5A2F-A8A8-4711-BBE7-23FEC12AAF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40" t="33808" r="24565" b="26365"/>
          <a:stretch/>
        </p:blipFill>
        <p:spPr>
          <a:xfrm>
            <a:off x="6420677" y="74336"/>
            <a:ext cx="5188225" cy="2200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D9B79-FE2C-4D83-BA26-AE8D323DA552}"/>
              </a:ext>
            </a:extLst>
          </p:cNvPr>
          <p:cNvSpPr txBox="1"/>
          <p:nvPr/>
        </p:nvSpPr>
        <p:spPr>
          <a:xfrm>
            <a:off x="2489751" y="2295939"/>
            <a:ext cx="379094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Критерій</a:t>
            </a:r>
            <a:r>
              <a:rPr lang="ru-RU" i="1" dirty="0"/>
              <a:t> </a:t>
            </a:r>
            <a:r>
              <a:rPr lang="ru-RU" i="1" dirty="0" err="1"/>
              <a:t>дотримання</a:t>
            </a:r>
            <a:r>
              <a:rPr lang="ru-RU" i="1" dirty="0"/>
              <a:t> цикловою </a:t>
            </a:r>
            <a:r>
              <a:rPr lang="ru-RU" i="1" dirty="0" err="1"/>
              <a:t>комісією</a:t>
            </a:r>
            <a:r>
              <a:rPr lang="ru-RU" i="1" dirty="0"/>
              <a:t> </a:t>
            </a:r>
            <a:r>
              <a:rPr lang="ru-RU" i="1" dirty="0" err="1"/>
              <a:t>вимог</a:t>
            </a:r>
            <a:r>
              <a:rPr lang="ru-RU" i="1" dirty="0"/>
              <a:t> до </a:t>
            </a:r>
            <a:r>
              <a:rPr lang="ru-RU" i="1" dirty="0" err="1"/>
              <a:t>організації</a:t>
            </a:r>
            <a:r>
              <a:rPr lang="ru-RU" i="1" dirty="0"/>
              <a:t> </a:t>
            </a:r>
            <a:r>
              <a:rPr lang="ru-RU" i="1" dirty="0" err="1"/>
              <a:t>практичної</a:t>
            </a:r>
            <a:r>
              <a:rPr lang="ru-RU" i="1" dirty="0"/>
              <a:t> </a:t>
            </a:r>
            <a:r>
              <a:rPr lang="ru-RU" i="1" dirty="0" err="1"/>
              <a:t>підготовки</a:t>
            </a:r>
            <a:r>
              <a:rPr lang="ru-RU" i="1" dirty="0"/>
              <a:t> </a:t>
            </a:r>
            <a:r>
              <a:rPr lang="ru-RU" i="1" dirty="0" err="1"/>
              <a:t>оцінено</a:t>
            </a:r>
            <a:r>
              <a:rPr lang="ru-RU" i="1" dirty="0"/>
              <a:t> </a:t>
            </a:r>
            <a:r>
              <a:rPr lang="ru-RU" i="1" dirty="0" err="1"/>
              <a:t>здобувачами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4,429 бала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533D605-B9F7-4727-89CB-7DE9377A6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20453"/>
              </p:ext>
            </p:extLst>
          </p:nvPr>
        </p:nvGraphicFramePr>
        <p:xfrm>
          <a:off x="6420678" y="2295939"/>
          <a:ext cx="51882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200" name="Picture 8" descr="Набір для навчання Цікаві рахунки 17х28х11 см Gigo комбінована ‣ Ціна 482  грн ‣ Купити в інтернет-магазині Каста ‣ Київ, Одеса, Харків ‣ Доставка по  всій Україні!(#228857052)">
            <a:extLst>
              <a:ext uri="{FF2B5EF4-FFF2-40B4-BE49-F238E27FC236}">
                <a16:creationId xmlns:a16="http://schemas.microsoft.com/office/drawing/2014/main" id="{601FF2DE-0C84-4CC5-AE75-CA21B9466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77" y="74336"/>
            <a:ext cx="1618422" cy="22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Допоможіть нам визначити найбільш актуальні та цікаві теми для навчальних  заходів!">
            <a:extLst>
              <a:ext uri="{FF2B5EF4-FFF2-40B4-BE49-F238E27FC236}">
                <a16:creationId xmlns:a16="http://schemas.microsoft.com/office/drawing/2014/main" id="{A54BDF73-EB73-4F2A-9D88-B0EC84A4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77" y="5409126"/>
            <a:ext cx="1848680" cy="12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Цікаві факти про студентів">
            <a:extLst>
              <a:ext uri="{FF2B5EF4-FFF2-40B4-BE49-F238E27FC236}">
                <a16:creationId xmlns:a16="http://schemas.microsoft.com/office/drawing/2014/main" id="{B0C3DE8F-5B70-40A8-96FE-C8A0BB8D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039" y="5409124"/>
            <a:ext cx="1490864" cy="12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Резюме Навчання через дослідження в початковій школі">
            <a:extLst>
              <a:ext uri="{FF2B5EF4-FFF2-40B4-BE49-F238E27FC236}">
                <a16:creationId xmlns:a16="http://schemas.microsoft.com/office/drawing/2014/main" id="{0DF0E619-5038-43C3-8B6D-61F6D20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01" y="5409124"/>
            <a:ext cx="2695575" cy="12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Цікаві статті і новини для студентів від ІЦ &quot;KURSOVIKS&quot;">
            <a:extLst>
              <a:ext uri="{FF2B5EF4-FFF2-40B4-BE49-F238E27FC236}">
                <a16:creationId xmlns:a16="http://schemas.microsoft.com/office/drawing/2014/main" id="{07BE0171-0B62-4C0D-A864-3608B620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51" y="5409122"/>
            <a:ext cx="1235349" cy="12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Що краще: дистанційне навчання або традиційна школа">
            <a:extLst>
              <a:ext uri="{FF2B5EF4-FFF2-40B4-BE49-F238E27FC236}">
                <a16:creationId xmlns:a16="http://schemas.microsoft.com/office/drawing/2014/main" id="{D1A4ADDC-A54D-484A-892E-90D4CC53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751" y="4042088"/>
            <a:ext cx="1775583" cy="126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B9E341-E1DC-4D2A-89AF-FF0A15C9E4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5225" y="3834253"/>
            <a:ext cx="2035451" cy="1471356"/>
          </a:xfrm>
          <a:prstGeom prst="rect">
            <a:avLst/>
          </a:prstGeom>
        </p:spPr>
      </p:pic>
      <p:pic>
        <p:nvPicPr>
          <p:cNvPr id="8212" name="Picture 20" descr="Освітні програми">
            <a:extLst>
              <a:ext uri="{FF2B5EF4-FFF2-40B4-BE49-F238E27FC236}">
                <a16:creationId xmlns:a16="http://schemas.microsoft.com/office/drawing/2014/main" id="{65A2A252-A9F4-4905-89F3-62015020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2" y="4888784"/>
            <a:ext cx="2138321" cy="175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Дуальна освіта: як втримати ІТ-мізки в Україні | DOU">
            <a:extLst>
              <a:ext uri="{FF2B5EF4-FFF2-40B4-BE49-F238E27FC236}">
                <a16:creationId xmlns:a16="http://schemas.microsoft.com/office/drawing/2014/main" id="{79B1100C-4974-4E2B-BCCB-90DE2999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5" y="2983782"/>
            <a:ext cx="20596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Освіта Львівщини">
            <a:extLst>
              <a:ext uri="{FF2B5EF4-FFF2-40B4-BE49-F238E27FC236}">
                <a16:creationId xmlns:a16="http://schemas.microsoft.com/office/drawing/2014/main" id="{A494E19D-5581-4300-8C38-669FF655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6" y="1229454"/>
            <a:ext cx="2059638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Обучение в Испании">
            <a:extLst>
              <a:ext uri="{FF2B5EF4-FFF2-40B4-BE49-F238E27FC236}">
                <a16:creationId xmlns:a16="http://schemas.microsoft.com/office/drawing/2014/main" id="{2DE91608-50A7-4888-AA56-7C1F3989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5" y="74336"/>
            <a:ext cx="2059637" cy="11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7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BBC2D4-3F81-44D5-8ADB-2BA7FE431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685" y="215825"/>
            <a:ext cx="3676228" cy="15334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F270C4-153F-4697-BD09-6F066603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0" t="42143" r="28804" b="19405"/>
          <a:stretch/>
        </p:blipFill>
        <p:spPr>
          <a:xfrm>
            <a:off x="2756453" y="229077"/>
            <a:ext cx="5031064" cy="2194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6E825-2878-4461-B77F-916D22AAD54D}"/>
              </a:ext>
            </a:extLst>
          </p:cNvPr>
          <p:cNvSpPr txBox="1"/>
          <p:nvPr/>
        </p:nvSpPr>
        <p:spPr>
          <a:xfrm>
            <a:off x="7985685" y="1749288"/>
            <a:ext cx="3676228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очікувань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практики </a:t>
            </a:r>
            <a:r>
              <a:rPr lang="ru-RU" i="1" dirty="0" err="1"/>
              <a:t>здобувачами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оцінено</a:t>
            </a:r>
            <a:r>
              <a:rPr lang="ru-RU" i="1" dirty="0"/>
              <a:t> на </a:t>
            </a:r>
            <a:r>
              <a:rPr lang="ru-RU" i="1" dirty="0" err="1"/>
              <a:t>рівні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3,714 бала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28D75EC-D48D-4794-98E3-5EA15D2C0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929799"/>
              </p:ext>
            </p:extLst>
          </p:nvPr>
        </p:nvGraphicFramePr>
        <p:xfrm>
          <a:off x="7985685" y="2570922"/>
          <a:ext cx="3676228" cy="407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62" name="Picture 14" descr="Навчання ГІС-технологіям - Geonix">
            <a:extLst>
              <a:ext uri="{FF2B5EF4-FFF2-40B4-BE49-F238E27FC236}">
                <a16:creationId xmlns:a16="http://schemas.microsoft.com/office/drawing/2014/main" id="{59B33559-9DED-4754-A633-1A1C4DE23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13" y="359159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lend_it. Опануємо змішане навчання | EdEra">
            <a:extLst>
              <a:ext uri="{FF2B5EF4-FFF2-40B4-BE49-F238E27FC236}">
                <a16:creationId xmlns:a16="http://schemas.microsoft.com/office/drawing/2014/main" id="{F40366A4-4EF7-40FF-9A9E-912BB5C5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99" y="3591593"/>
            <a:ext cx="2238375" cy="30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ІНСТРУМЕНТИ ДИСТАНЦІЙНОГО НАВЧАННЯ - ЗАПРОШУЄМО НА КУРСИ!">
            <a:extLst>
              <a:ext uri="{FF2B5EF4-FFF2-40B4-BE49-F238E27FC236}">
                <a16:creationId xmlns:a16="http://schemas.microsoft.com/office/drawing/2014/main" id="{E75185EE-EE9E-4761-8F3E-D39AE06B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13" y="5331285"/>
            <a:ext cx="2705100" cy="13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Дистанційне навчання у ДНЗ ХПСЛ | Херсонський Професійний Суднобудівний  Ліцей">
            <a:extLst>
              <a:ext uri="{FF2B5EF4-FFF2-40B4-BE49-F238E27FC236}">
                <a16:creationId xmlns:a16="http://schemas.microsoft.com/office/drawing/2014/main" id="{9EC19F8B-9F5C-4B12-B322-1F9E5C79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4" y="1540726"/>
            <a:ext cx="1976023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Подросток Студент Вектор — стоковая векторная графика и другие изображения  на тему В полный рост - iStock">
            <a:extLst>
              <a:ext uri="{FF2B5EF4-FFF2-40B4-BE49-F238E27FC236}">
                <a16:creationId xmlns:a16="http://schemas.microsoft.com/office/drawing/2014/main" id="{5A4F1F9D-32EE-4C1F-9B3F-BACC37EB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8" y="3591592"/>
            <a:ext cx="1581545" cy="30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9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357114-17C2-48B3-9BB8-71A0FE1E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0" t="44828" r="26848" b="16505"/>
          <a:stretch/>
        </p:blipFill>
        <p:spPr>
          <a:xfrm>
            <a:off x="2173357" y="291548"/>
            <a:ext cx="6188765" cy="234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F892D-4CC5-4806-964A-12F5160E0B46}"/>
              </a:ext>
            </a:extLst>
          </p:cNvPr>
          <p:cNvSpPr txBox="1"/>
          <p:nvPr/>
        </p:nvSpPr>
        <p:spPr>
          <a:xfrm>
            <a:off x="8362122" y="410817"/>
            <a:ext cx="356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Об</a:t>
            </a:r>
            <a:r>
              <a:rPr lang="en-US" i="1" dirty="0"/>
              <a:t>’</a:t>
            </a:r>
            <a:r>
              <a:rPr lang="ru-RU" i="1" dirty="0" err="1"/>
              <a:t>єктивність</a:t>
            </a:r>
            <a:r>
              <a:rPr lang="ru-RU" i="1" dirty="0"/>
              <a:t> </a:t>
            </a:r>
            <a:r>
              <a:rPr lang="ru-RU" i="1" dirty="0" err="1"/>
              <a:t>оцінювання</a:t>
            </a:r>
            <a:r>
              <a:rPr lang="ru-RU" i="1" dirty="0"/>
              <a:t> </a:t>
            </a:r>
            <a:r>
              <a:rPr lang="ru-RU" i="1" dirty="0" err="1"/>
              <a:t>звіту</a:t>
            </a:r>
            <a:r>
              <a:rPr lang="ru-RU" i="1" dirty="0"/>
              <a:t> з практики </a:t>
            </a:r>
            <a:r>
              <a:rPr lang="ru-RU" i="1" dirty="0" err="1"/>
              <a:t>визначено</a:t>
            </a:r>
            <a:r>
              <a:rPr lang="ru-RU" i="1" dirty="0"/>
              <a:t> на </a:t>
            </a:r>
            <a:r>
              <a:rPr lang="ru-RU" i="1" dirty="0" err="1"/>
              <a:t>рівні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4,143 бала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17F40F1-1029-4446-A48A-9C9A0796FE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245494"/>
              </p:ext>
            </p:extLst>
          </p:nvPr>
        </p:nvGraphicFramePr>
        <p:xfrm>
          <a:off x="6453810" y="3276599"/>
          <a:ext cx="5565912" cy="305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 descr="Інтегроване виховання і навчання">
            <a:extLst>
              <a:ext uri="{FF2B5EF4-FFF2-40B4-BE49-F238E27FC236}">
                <a16:creationId xmlns:a16="http://schemas.microsoft.com/office/drawing/2014/main" id="{43C40784-2F28-4FC3-B2E2-2F9A1959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35" y="487679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оложення про професійне навчання працівників на виробництві — науковий  online журнал «Судово-психологічна експертиза»">
            <a:extLst>
              <a:ext uri="{FF2B5EF4-FFF2-40B4-BE49-F238E27FC236}">
                <a16:creationId xmlns:a16="http://schemas.microsoft.com/office/drawing/2014/main" id="{7EEFA5E5-82DA-4538-84D3-18F920F6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7" y="1436617"/>
            <a:ext cx="341906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Триває підготовка до набору студентів на навчання у 2018-2019 навчальному  році :: Державний університет телекомунікацій">
            <a:extLst>
              <a:ext uri="{FF2B5EF4-FFF2-40B4-BE49-F238E27FC236}">
                <a16:creationId xmlns:a16="http://schemas.microsoft.com/office/drawing/2014/main" id="{762D0757-5328-4FED-AE04-DA276291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11" y="4891879"/>
            <a:ext cx="24384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0C2EF8-93C5-4FFC-B6EF-51E1D60F9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7737" y="1261809"/>
            <a:ext cx="1286367" cy="2493480"/>
          </a:xfrm>
          <a:prstGeom prst="rect">
            <a:avLst/>
          </a:prstGeom>
        </p:spPr>
      </p:pic>
      <p:pic>
        <p:nvPicPr>
          <p:cNvPr id="12298" name="Picture 10" descr="НЕФОРМАЛЬНА ОСВІТА ЯК ВАЖЛИВИЙ ЕЛЕМЕНТ БЕЗПЕРЕРВНОЇ ОСВІТИ | Яворівська РДА">
            <a:extLst>
              <a:ext uri="{FF2B5EF4-FFF2-40B4-BE49-F238E27FC236}">
                <a16:creationId xmlns:a16="http://schemas.microsoft.com/office/drawing/2014/main" id="{3419321D-DCAA-47ED-8F55-CB5CFB98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970619"/>
            <a:ext cx="2876550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300" name="Picture 12" descr="Якісна вища освіта є важливою складовою в житті кожної людини :: Державний  університет телекомунікацій">
            <a:extLst>
              <a:ext uri="{FF2B5EF4-FFF2-40B4-BE49-F238E27FC236}">
                <a16:creationId xmlns:a16="http://schemas.microsoft.com/office/drawing/2014/main" id="{E311C3B6-86F3-4CB4-8818-6DB18C37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39" y="2740876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3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C6D58A-A0CD-4072-8B6E-A204DB472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3" y="5145219"/>
            <a:ext cx="2847079" cy="1603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Бесплатные векторы Экзамен, более 11 000 изображений AI, EPS">
            <a:extLst>
              <a:ext uri="{FF2B5EF4-FFF2-40B4-BE49-F238E27FC236}">
                <a16:creationId xmlns:a16="http://schemas.microsoft.com/office/drawing/2014/main" id="{B9A30F66-946F-4F97-AC81-D2B22D0C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" y="3401856"/>
            <a:ext cx="2847079" cy="1490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Оффлайн экзамен. Студент заполняет анкету. - иллюстрация в векторе">
            <a:extLst>
              <a:ext uri="{FF2B5EF4-FFF2-40B4-BE49-F238E27FC236}">
                <a16:creationId xmlns:a16="http://schemas.microsoft.com/office/drawing/2014/main" id="{ACFA283F-6FCB-4131-B233-B17A598B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7" y="1809238"/>
            <a:ext cx="2847079" cy="1381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Сommunity colleges | Колледжи CША - Образование в США">
            <a:extLst>
              <a:ext uri="{FF2B5EF4-FFF2-40B4-BE49-F238E27FC236}">
                <a16:creationId xmlns:a16="http://schemas.microsoft.com/office/drawing/2014/main" id="{8FC0570A-9DA6-4FE3-B9CE-BAF83417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7" y="216618"/>
            <a:ext cx="2886075" cy="1381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4AA8DD-153A-4429-829A-89E806DD4A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652" t="35936" r="27392" b="26557"/>
          <a:stretch/>
        </p:blipFill>
        <p:spPr>
          <a:xfrm>
            <a:off x="3286539" y="21820"/>
            <a:ext cx="5407756" cy="24781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FFCBC-FEFA-4B0B-81A6-B4141B1CEC5D}"/>
              </a:ext>
            </a:extLst>
          </p:cNvPr>
          <p:cNvSpPr txBox="1"/>
          <p:nvPr/>
        </p:nvSpPr>
        <p:spPr>
          <a:xfrm>
            <a:off x="3379305" y="2513229"/>
            <a:ext cx="5314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Корисність</a:t>
            </a:r>
            <a:r>
              <a:rPr lang="ru-RU" i="1" dirty="0"/>
              <a:t> практики для </a:t>
            </a:r>
            <a:r>
              <a:rPr lang="ru-RU" i="1" dirty="0" err="1"/>
              <a:t>майбутньої</a:t>
            </a:r>
            <a:r>
              <a:rPr lang="ru-RU" i="1" dirty="0"/>
              <a:t> </a:t>
            </a:r>
            <a:r>
              <a:rPr lang="ru-RU" i="1" dirty="0" err="1"/>
              <a:t>професії</a:t>
            </a:r>
            <a:r>
              <a:rPr lang="ru-RU" i="1" dirty="0"/>
              <a:t> </a:t>
            </a:r>
            <a:r>
              <a:rPr lang="ru-RU" i="1" dirty="0" err="1"/>
              <a:t>оцінено</a:t>
            </a:r>
            <a:r>
              <a:rPr lang="ru-RU" i="1" dirty="0"/>
              <a:t> </a:t>
            </a:r>
            <a:r>
              <a:rPr lang="ru-RU" i="1" dirty="0" err="1"/>
              <a:t>здобувачами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на </a:t>
            </a:r>
            <a:r>
              <a:rPr lang="ru-RU" i="1" dirty="0" err="1"/>
              <a:t>рівні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4,143 бала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4CB2001-BF2C-4777-A53D-35BE6AA92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091682"/>
              </p:ext>
            </p:extLst>
          </p:nvPr>
        </p:nvGraphicFramePr>
        <p:xfrm>
          <a:off x="3379304" y="3520298"/>
          <a:ext cx="5314991" cy="322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320" name="Picture 8" descr="СМЕШНАЯ ПЯТНИЦА. Про студентов...">
            <a:extLst>
              <a:ext uri="{FF2B5EF4-FFF2-40B4-BE49-F238E27FC236}">
                <a16:creationId xmlns:a16="http://schemas.microsoft.com/office/drawing/2014/main" id="{6C7C0800-5E3A-459B-89AE-F5C0DC67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57" y="109393"/>
            <a:ext cx="3027596" cy="1488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StudyPlus">
            <a:extLst>
              <a:ext uri="{FF2B5EF4-FFF2-40B4-BE49-F238E27FC236}">
                <a16:creationId xmlns:a16="http://schemas.microsoft.com/office/drawing/2014/main" id="{29117E4B-0B4A-479E-9886-E8AD7A442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58" y="1851418"/>
            <a:ext cx="3027595" cy="1339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Підготовка до IELTS【Онлайн】 | nanoEnglish — Львів">
            <a:extLst>
              <a:ext uri="{FF2B5EF4-FFF2-40B4-BE49-F238E27FC236}">
                <a16:creationId xmlns:a16="http://schemas.microsoft.com/office/drawing/2014/main" id="{34914F93-95B9-4460-9B08-F97FC5071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58" y="3436559"/>
            <a:ext cx="3027595" cy="1455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Лицензионные стоковые векторы Cursos">
            <a:extLst>
              <a:ext uri="{FF2B5EF4-FFF2-40B4-BE49-F238E27FC236}">
                <a16:creationId xmlns:a16="http://schemas.microsoft.com/office/drawing/2014/main" id="{DB7839B9-4753-433C-A9EA-D108CD37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62" y="5145219"/>
            <a:ext cx="3027596" cy="1603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9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E2148BF-3A0B-40D7-9EC6-059D0CF22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849950"/>
              </p:ext>
            </p:extLst>
          </p:nvPr>
        </p:nvGraphicFramePr>
        <p:xfrm>
          <a:off x="251791" y="213609"/>
          <a:ext cx="11723612" cy="649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091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49CE78-AFA9-4240-BC08-0D8338B54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7" t="30521" r="24022" b="15346"/>
          <a:stretch/>
        </p:blipFill>
        <p:spPr>
          <a:xfrm>
            <a:off x="2802834" y="1338263"/>
            <a:ext cx="6301410" cy="3313250"/>
          </a:xfrm>
          <a:prstGeom prst="rect">
            <a:avLst/>
          </a:prstGeom>
        </p:spPr>
      </p:pic>
      <p:pic>
        <p:nvPicPr>
          <p:cNvPr id="14338" name="Picture 2" descr="Ландшафтний дизайн горбистого подвір'я: 25 ідей | Ідеї декору | Озеленение  заднего двора, Клумбы, Озеленение">
            <a:extLst>
              <a:ext uri="{FF2B5EF4-FFF2-40B4-BE49-F238E27FC236}">
                <a16:creationId xmlns:a16="http://schemas.microsoft.com/office/drawing/2014/main" id="{E62F303C-68ED-4BC7-8681-9E66F9D3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0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ад в стилі мінімалізм - ландшафтний дизайн з фото">
            <a:extLst>
              <a:ext uri="{FF2B5EF4-FFF2-40B4-BE49-F238E27FC236}">
                <a16:creationId xmlns:a16="http://schemas.microsoft.com/office/drawing/2014/main" id="{A06E1FCC-CAE1-4817-B279-746C02E0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1695450"/>
            <a:ext cx="26955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Створюємо дизайн садової ділянки: рекомендації і 90 обраних ідей своїми  руками">
            <a:extLst>
              <a:ext uri="{FF2B5EF4-FFF2-40B4-BE49-F238E27FC236}">
                <a16:creationId xmlns:a16="http://schemas.microsoft.com/office/drawing/2014/main" id="{0C0AA0E7-4CFA-4A05-BBAA-C11566D4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3543300"/>
            <a:ext cx="26955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Декор для саду +75 фото ідей зроблених своїми руками">
            <a:extLst>
              <a:ext uri="{FF2B5EF4-FFF2-40B4-BE49-F238E27FC236}">
                <a16:creationId xmlns:a16="http://schemas.microsoft.com/office/drawing/2014/main" id="{1DAD929D-9EB0-4762-910B-4CF83272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5" y="5286375"/>
            <a:ext cx="26955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Важлива інформація для батьків | ЗДО №10">
            <a:extLst>
              <a:ext uri="{FF2B5EF4-FFF2-40B4-BE49-F238E27FC236}">
                <a16:creationId xmlns:a16="http://schemas.microsoft.com/office/drawing/2014/main" id="{003A7D7C-C664-481E-90F2-F524DF93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5" y="0"/>
            <a:ext cx="2390775" cy="222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До уваги мешканців міста Мелітополя!!! | Відділ охорони здоров'я  Мелітопольської міської ради">
            <a:extLst>
              <a:ext uri="{FF2B5EF4-FFF2-40B4-BE49-F238E27FC236}">
                <a16:creationId xmlns:a16="http://schemas.microsoft.com/office/drawing/2014/main" id="{9B5D8467-D44F-4124-936A-17C15DB6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4" y="2224087"/>
            <a:ext cx="23907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Создать мем &quot;человечек привлекает внимание, совершенствование png,  повышение эффективности знак для презентации&quot; - Картинки - Meme-arsenal.com">
            <a:extLst>
              <a:ext uri="{FF2B5EF4-FFF2-40B4-BE49-F238E27FC236}">
                <a16:creationId xmlns:a16="http://schemas.microsoft.com/office/drawing/2014/main" id="{AE803DD8-3EF3-4FD4-B405-209AF655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5" y="4320209"/>
            <a:ext cx="2390775" cy="25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Властивості і види інформації Інформацію неможливо уявити без джерела  інформації (носія інформації) та адресата (споживачу інформації). Отже, під  інформацією будемо розуміти сукупність даних, що передаються від джерела  інформації до ...">
            <a:extLst>
              <a:ext uri="{FF2B5EF4-FFF2-40B4-BE49-F238E27FC236}">
                <a16:creationId xmlns:a16="http://schemas.microsoft.com/office/drawing/2014/main" id="{F4D6BC8A-DF4E-4421-9C9C-702D3E12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34" y="147638"/>
            <a:ext cx="637574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Інформація-оприлюднення відомостей про проведення повідомної реєстрації  колективних договорів, змін та доповнень до них за ІІ квартал 2018 року |  УПСЗН Уманської міської ради">
            <a:extLst>
              <a:ext uri="{FF2B5EF4-FFF2-40B4-BE49-F238E27FC236}">
                <a16:creationId xmlns:a16="http://schemas.microsoft.com/office/drawing/2014/main" id="{67AAAF56-151A-47A4-9C45-A677D913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02" y="4862511"/>
            <a:ext cx="2209800" cy="1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Державна служба України з питань праці – Сторінка 56 – Державна служба  України з питань праці">
            <a:extLst>
              <a:ext uri="{FF2B5EF4-FFF2-40B4-BE49-F238E27FC236}">
                <a16:creationId xmlns:a16="http://schemas.microsoft.com/office/drawing/2014/main" id="{1C31F8C3-A77E-447F-92BF-0905BF9B1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61" y="4803912"/>
            <a:ext cx="220980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Общая информация - Бисерное очарование">
            <a:extLst>
              <a:ext uri="{FF2B5EF4-FFF2-40B4-BE49-F238E27FC236}">
                <a16:creationId xmlns:a16="http://schemas.microsoft.com/office/drawing/2014/main" id="{71DD7478-6874-4515-82B4-E5B0D899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34" y="4651513"/>
            <a:ext cx="1947036" cy="22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3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F033D-FA36-49DF-A67D-0158D697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/>
              <a:t>Якість</a:t>
            </a:r>
            <a:r>
              <a:rPr lang="ru-RU" sz="2800" dirty="0"/>
              <a:t> </a:t>
            </a:r>
            <a:r>
              <a:rPr lang="ru-RU" sz="2800" dirty="0" err="1"/>
              <a:t>практичної</a:t>
            </a:r>
            <a:r>
              <a:rPr lang="ru-RU" sz="2800" dirty="0"/>
              <a:t> </a:t>
            </a:r>
            <a:r>
              <a:rPr lang="ru-RU" sz="2800" dirty="0" err="1"/>
              <a:t>підготовки</a:t>
            </a:r>
            <a:r>
              <a:rPr lang="ru-RU" sz="2800" dirty="0"/>
              <a:t> </a:t>
            </a:r>
            <a:r>
              <a:rPr lang="ru-RU" sz="2800" dirty="0" err="1"/>
              <a:t>здобувачів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ОПП «</a:t>
            </a:r>
            <a:r>
              <a:rPr lang="ru-RU" sz="2800" dirty="0" err="1"/>
              <a:t>Зелене</a:t>
            </a:r>
            <a:r>
              <a:rPr lang="ru-RU" sz="2800" dirty="0"/>
              <a:t> </a:t>
            </a:r>
            <a:r>
              <a:rPr lang="ru-RU" sz="2800" dirty="0" err="1"/>
              <a:t>будівництво</a:t>
            </a:r>
            <a:r>
              <a:rPr lang="ru-RU" sz="2800" dirty="0"/>
              <a:t> і садово-</a:t>
            </a:r>
            <a:r>
              <a:rPr lang="ru-RU" sz="2800" dirty="0" err="1"/>
              <a:t>паркове</a:t>
            </a:r>
            <a:r>
              <a:rPr lang="ru-RU" sz="2800" dirty="0"/>
              <a:t> </a:t>
            </a:r>
            <a:r>
              <a:rPr lang="ru-RU" sz="2800" dirty="0" err="1"/>
              <a:t>господарство</a:t>
            </a:r>
            <a:r>
              <a:rPr lang="ru-RU" sz="2800" dirty="0"/>
              <a:t>»</a:t>
            </a:r>
            <a:endParaRPr lang="ru-UA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3AB6D-5645-4B0E-A7FC-CECC4EEC7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47351E-80E6-4788-975C-DE0A8EE1C2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/>
              <a:t>1. </a:t>
            </a:r>
            <a:r>
              <a:rPr lang="ru-RU" dirty="0" err="1"/>
              <a:t>дотримання</a:t>
            </a:r>
            <a:r>
              <a:rPr lang="ru-RU" dirty="0"/>
              <a:t> цикловою </a:t>
            </a:r>
            <a:r>
              <a:rPr lang="ru-RU" dirty="0" err="1"/>
              <a:t>комісією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практичного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pPr indent="0" algn="just">
              <a:buNone/>
            </a:pPr>
            <a:r>
              <a:rPr lang="ru-RU" dirty="0"/>
              <a:t>2.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практики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 практики;</a:t>
            </a:r>
          </a:p>
          <a:p>
            <a:pPr indent="0" algn="just">
              <a:buNone/>
            </a:pPr>
            <a:r>
              <a:rPr lang="ru-RU" dirty="0"/>
              <a:t>3. об</a:t>
            </a:r>
            <a:r>
              <a:rPr lang="en-US" dirty="0"/>
              <a:t>’</a:t>
            </a:r>
            <a:r>
              <a:rPr lang="ru-RU" dirty="0" err="1"/>
              <a:t>єктивність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Звіту</a:t>
            </a:r>
            <a:r>
              <a:rPr lang="ru-RU" dirty="0"/>
              <a:t> з практики.</a:t>
            </a:r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C04555-6A7C-4603-87F4-9C23A5908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Слабкі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сторони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F82FC3-E3DE-459E-927D-0B4BD9BBBD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обирати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пропонувати</a:t>
            </a:r>
            <a:r>
              <a:rPr lang="ru-RU" dirty="0"/>
              <a:t> базу практики;</a:t>
            </a:r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очікувань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практичного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3. 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практичного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отриманні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/>
              <a:t> за </a:t>
            </a:r>
            <a:r>
              <a:rPr lang="ru-RU" dirty="0" err="1"/>
              <a:t>спеціальністю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0743A6-6406-4193-8376-2153575F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6" y="1264555"/>
            <a:ext cx="2447925" cy="1866900"/>
          </a:xfrm>
          <a:prstGeom prst="rect">
            <a:avLst/>
          </a:prstGeom>
        </p:spPr>
      </p:pic>
      <p:pic>
        <p:nvPicPr>
          <p:cNvPr id="15364" name="Picture 4" descr="Інформація для покращення матеріально-технічної бази школи І-ІІІ ступенів №  122 міста Києва - Школа № 122">
            <a:extLst>
              <a:ext uri="{FF2B5EF4-FFF2-40B4-BE49-F238E27FC236}">
                <a16:creationId xmlns:a16="http://schemas.microsoft.com/office/drawing/2014/main" id="{74C11DDB-159F-41E8-8A21-3922612E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5" y="3131455"/>
            <a:ext cx="2447925" cy="17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0D4CA1-8165-40ED-9FD5-5F2975EC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83" y="4867888"/>
            <a:ext cx="2447925" cy="1943100"/>
          </a:xfrm>
          <a:prstGeom prst="rect">
            <a:avLst/>
          </a:prstGeom>
        </p:spPr>
      </p:pic>
      <p:pic>
        <p:nvPicPr>
          <p:cNvPr id="15366" name="Picture 6" descr="Тема 1. Людина та інформація | Тест з інформатики – «На Урок»">
            <a:extLst>
              <a:ext uri="{FF2B5EF4-FFF2-40B4-BE49-F238E27FC236}">
                <a16:creationId xmlns:a16="http://schemas.microsoft.com/office/drawing/2014/main" id="{AE6D31E3-8742-4194-B454-1720CBDC9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02" y="5358063"/>
            <a:ext cx="3352800" cy="13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Центрально-Західне міжрегіональне управління Міністерства юстиції">
            <a:extLst>
              <a:ext uri="{FF2B5EF4-FFF2-40B4-BE49-F238E27FC236}">
                <a16:creationId xmlns:a16="http://schemas.microsoft.com/office/drawing/2014/main" id="{801B1F3D-F8DD-4DCE-B6D4-A7408421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24" y="5404497"/>
            <a:ext cx="1935889" cy="12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F7EBAE-D0B8-41F1-811E-6DA3085BB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2225" y="5404497"/>
            <a:ext cx="1212781" cy="12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0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A45AC-0BB8-40F5-8AC4-9C10CF8D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13" y="624110"/>
            <a:ext cx="9581321" cy="198656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Рекомендації</a:t>
            </a:r>
            <a:r>
              <a:rPr lang="ru-RU" sz="2800" dirty="0"/>
              <a:t> та </a:t>
            </a:r>
            <a:r>
              <a:rPr lang="ru-RU" sz="2800" dirty="0" err="1"/>
              <a:t>пропозиції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покращення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практичної</a:t>
            </a:r>
            <a:r>
              <a:rPr lang="ru-RU" sz="2800" dirty="0"/>
              <a:t> </a:t>
            </a:r>
            <a:r>
              <a:rPr lang="ru-RU" sz="2800" dirty="0" err="1"/>
              <a:t>підготовки</a:t>
            </a:r>
            <a:r>
              <a:rPr lang="ru-RU" sz="2800" dirty="0"/>
              <a:t> </a:t>
            </a:r>
            <a:r>
              <a:rPr lang="ru-RU" sz="2800" dirty="0" err="1"/>
              <a:t>здобувачів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ОПП «</a:t>
            </a:r>
            <a:r>
              <a:rPr lang="ru-RU" sz="2800" dirty="0" err="1"/>
              <a:t>Зелене</a:t>
            </a:r>
            <a:r>
              <a:rPr lang="ru-RU" sz="2800" dirty="0"/>
              <a:t> </a:t>
            </a:r>
            <a:r>
              <a:rPr lang="ru-RU" sz="2800" dirty="0" err="1"/>
              <a:t>будівництво</a:t>
            </a:r>
            <a:r>
              <a:rPr lang="ru-RU" sz="2800" dirty="0"/>
              <a:t> і садово-</a:t>
            </a:r>
            <a:r>
              <a:rPr lang="ru-RU" sz="2800" dirty="0" err="1"/>
              <a:t>паркове</a:t>
            </a:r>
            <a:r>
              <a:rPr lang="ru-RU" sz="2800" dirty="0"/>
              <a:t> </a:t>
            </a:r>
            <a:r>
              <a:rPr lang="ru-RU" sz="2800" dirty="0" err="1"/>
              <a:t>господарство</a:t>
            </a:r>
            <a:r>
              <a:rPr lang="ru-RU" sz="2800" dirty="0"/>
              <a:t>»</a:t>
            </a:r>
            <a:endParaRPr lang="ru-U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66940-2573-40C6-BD02-9A14024D81BB}"/>
              </a:ext>
            </a:extLst>
          </p:cNvPr>
          <p:cNvSpPr txBox="1"/>
          <p:nvPr/>
        </p:nvSpPr>
        <p:spPr>
          <a:xfrm>
            <a:off x="2213113" y="2610678"/>
            <a:ext cx="95813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1.	Надавати здобувачам освіти більше можливостей вибирати чи пропонувати  бази для проходження практик.</a:t>
            </a:r>
          </a:p>
          <a:p>
            <a:pPr algn="just"/>
            <a:r>
              <a:rPr lang="uk-UA" dirty="0"/>
              <a:t>2.	Забезпечити контроль за якістю викладання лекцій, лабораторних, практичних занять, навчальних практик з метою отримання здобувачами освіти належного рівня теоретичної підготовки.  </a:t>
            </a:r>
          </a:p>
          <a:p>
            <a:pPr algn="just"/>
            <a:r>
              <a:rPr lang="uk-UA" dirty="0"/>
              <a:t>3.	Обговорювати при зустрічах, круглих столах, бесідах з роботодавцями можливості та перспективи працевлаштування випускників коледжу.</a:t>
            </a:r>
          </a:p>
          <a:p>
            <a:pPr algn="just"/>
            <a:r>
              <a:rPr lang="uk-UA" dirty="0"/>
              <a:t>4.	Мотивувати здобувачів освіти до проходження анкетування з метою вивчення думки щодо якості практичної підготовки.</a:t>
            </a:r>
          </a:p>
        </p:txBody>
      </p:sp>
      <p:pic>
        <p:nvPicPr>
          <p:cNvPr id="5" name="Picture 8" descr="Я - студент&quot;: библиотечная акция">
            <a:extLst>
              <a:ext uri="{FF2B5EF4-FFF2-40B4-BE49-F238E27FC236}">
                <a16:creationId xmlns:a16="http://schemas.microsoft.com/office/drawing/2014/main" id="{B6950E4A-8F8F-43C6-BD72-890C36BE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" y="1756311"/>
            <a:ext cx="1470991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Ваш шлях до успіху учнів">
            <a:extLst>
              <a:ext uri="{FF2B5EF4-FFF2-40B4-BE49-F238E27FC236}">
                <a16:creationId xmlns:a16="http://schemas.microsoft.com/office/drawing/2014/main" id="{BE87F034-717B-4156-B202-2B775A5C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13" y="5196001"/>
            <a:ext cx="3062081" cy="14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Турецкий молодой взрослый человек с другими студентами Стоковое Фото -  изображение насчитывающей индийско, изолировано: 151315138">
            <a:extLst>
              <a:ext uri="{FF2B5EF4-FFF2-40B4-BE49-F238E27FC236}">
                <a16:creationId xmlns:a16="http://schemas.microsoft.com/office/drawing/2014/main" id="{B7D445BF-A9D9-4832-B3B6-5C77A69F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384" y="5196001"/>
            <a:ext cx="2849620" cy="15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первые в Украине! 3d печать цветных статуэток людей! Спецпредложение!">
            <a:extLst>
              <a:ext uri="{FF2B5EF4-FFF2-40B4-BE49-F238E27FC236}">
                <a16:creationId xmlns:a16="http://schemas.microsoft.com/office/drawing/2014/main" id="{CC91439E-6534-44C6-A98A-D4552F0D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94" y="5261728"/>
            <a:ext cx="3670190" cy="15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8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андшафтный дизайнер плюсы и минусы профессии">
            <a:extLst>
              <a:ext uri="{FF2B5EF4-FFF2-40B4-BE49-F238E27FC236}">
                <a16:creationId xmlns:a16="http://schemas.microsoft.com/office/drawing/2014/main" id="{682BDA3B-3490-4701-976A-616F4FEB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-1"/>
            <a:ext cx="2857500" cy="18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андшафтний дизайн - CollegePoland">
            <a:extLst>
              <a:ext uri="{FF2B5EF4-FFF2-40B4-BE49-F238E27FC236}">
                <a16:creationId xmlns:a16="http://schemas.microsoft.com/office/drawing/2014/main" id="{876A7135-F5A9-4D9F-B9F5-7073BCE4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881807"/>
            <a:ext cx="2857500" cy="17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андшафтный дизайнер - где учиться, зарплата, преимущества профессии –  “Навигатор Образования”">
            <a:extLst>
              <a:ext uri="{FF2B5EF4-FFF2-40B4-BE49-F238E27FC236}">
                <a16:creationId xmlns:a16="http://schemas.microsoft.com/office/drawing/2014/main" id="{1F51D567-4C99-47D5-A15C-66CC085A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3591338"/>
            <a:ext cx="2857500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андшафтний дизайн - це мистецтво - Грабельки">
            <a:extLst>
              <a:ext uri="{FF2B5EF4-FFF2-40B4-BE49-F238E27FC236}">
                <a16:creationId xmlns:a16="http://schemas.microsoft.com/office/drawing/2014/main" id="{83DA70D7-D5A1-4EC2-976B-A506846B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8" y="5390320"/>
            <a:ext cx="285750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9C00365-4068-42B2-B016-300EB3A16699}"/>
              </a:ext>
            </a:extLst>
          </p:cNvPr>
          <p:cNvSpPr/>
          <p:nvPr/>
        </p:nvSpPr>
        <p:spPr>
          <a:xfrm>
            <a:off x="1870897" y="103805"/>
            <a:ext cx="5817704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опитування</a:t>
            </a:r>
            <a:endParaRPr lang="ru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id="{22D9E7B9-574E-4ED1-8A97-D792A9C3FB11}"/>
              </a:ext>
            </a:extLst>
          </p:cNvPr>
          <p:cNvSpPr/>
          <p:nvPr/>
        </p:nvSpPr>
        <p:spPr>
          <a:xfrm>
            <a:off x="2073965" y="1519396"/>
            <a:ext cx="5208103" cy="1709531"/>
          </a:xfrm>
          <a:prstGeom prst="foldedCorner">
            <a:avLst/>
          </a:prstGeom>
          <a:scene3d>
            <a:camera prst="perspectiveHeroicExtremeLeftFacing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Здобувачі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випускового</a:t>
            </a:r>
            <a:r>
              <a:rPr lang="ru-RU" dirty="0"/>
              <a:t> курсу ОПП «</a:t>
            </a:r>
            <a:r>
              <a:rPr lang="ru-RU" dirty="0" err="1"/>
              <a:t>Зелене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і садово-</a:t>
            </a:r>
            <a:r>
              <a:rPr lang="ru-RU" dirty="0" err="1"/>
              <a:t>паркове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»</a:t>
            </a:r>
            <a:endParaRPr lang="ru-UA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9954EA8-34A7-4707-9701-723F793922D3}"/>
              </a:ext>
            </a:extLst>
          </p:cNvPr>
          <p:cNvSpPr/>
          <p:nvPr/>
        </p:nvSpPr>
        <p:spPr>
          <a:xfrm>
            <a:off x="2290970" y="4943061"/>
            <a:ext cx="6056243" cy="14478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7 </a:t>
            </a:r>
            <a:r>
              <a:rPr kumimoji="0" lang="ru-RU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осіб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(70% </a:t>
            </a:r>
            <a:r>
              <a:rPr kumimoji="0" lang="ru-RU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кількості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 </a:t>
            </a:r>
            <a:r>
              <a:rPr kumimoji="0" lang="ru-RU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студентів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 </a:t>
            </a:r>
            <a:r>
              <a:rPr kumimoji="0" lang="ru-RU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випускового</a:t>
            </a: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F0502020204030204"/>
                <a:ea typeface="+mn-ea"/>
                <a:cs typeface="+mn-cs"/>
              </a:rPr>
              <a:t> курсу) </a:t>
            </a:r>
            <a:endParaRPr kumimoji="0" lang="ru-UA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Ландшафтный дизайнер">
            <a:extLst>
              <a:ext uri="{FF2B5EF4-FFF2-40B4-BE49-F238E27FC236}">
                <a16:creationId xmlns:a16="http://schemas.microsoft.com/office/drawing/2014/main" id="{2EC4FF7E-E559-48D6-AA8C-A8CB3054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3" y="1908734"/>
            <a:ext cx="1739847" cy="12659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рекрасный ландшафт. Оформление приствольного круга">
            <a:extLst>
              <a:ext uri="{FF2B5EF4-FFF2-40B4-BE49-F238E27FC236}">
                <a16:creationId xmlns:a16="http://schemas.microsoft.com/office/drawing/2014/main" id="{06AE6BBD-7BDC-4E2C-9AA5-CC53FAA2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77" y="1958970"/>
            <a:ext cx="957471" cy="967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Ландшафтний дизайн проекти, Київ">
            <a:extLst>
              <a:ext uri="{FF2B5EF4-FFF2-40B4-BE49-F238E27FC236}">
                <a16:creationId xmlns:a16="http://schemas.microsoft.com/office/drawing/2014/main" id="{320883B0-503E-44F3-964F-B48696454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31" y="3646908"/>
            <a:ext cx="1326127" cy="882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Сучасний ландшафтний дизайн: ідеї, проекти, види рослин, поради">
            <a:extLst>
              <a:ext uri="{FF2B5EF4-FFF2-40B4-BE49-F238E27FC236}">
                <a16:creationId xmlns:a16="http://schemas.microsoft.com/office/drawing/2014/main" id="{0815CFA2-1549-4C43-8BA2-CF9BA477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7" y="3730118"/>
            <a:ext cx="1655506" cy="993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2" name="Picture 18" descr="Презентація до уроку ЛАНДШАФТНИЙ ДИЗАЙН у 7 класі">
            <a:extLst>
              <a:ext uri="{FF2B5EF4-FFF2-40B4-BE49-F238E27FC236}">
                <a16:creationId xmlns:a16="http://schemas.microsoft.com/office/drawing/2014/main" id="{811B66E5-0DB3-4AC6-A4B4-66B8CF6D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27" y="3646908"/>
            <a:ext cx="1548290" cy="1159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44" name="Picture 20" descr="Фотообои «3D человек» 35989 — zakazposterov.ru">
            <a:extLst>
              <a:ext uri="{FF2B5EF4-FFF2-40B4-BE49-F238E27FC236}">
                <a16:creationId xmlns:a16="http://schemas.microsoft.com/office/drawing/2014/main" id="{0E0694E6-F96D-474A-9BCB-48ECEAE6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12" y="24409"/>
            <a:ext cx="1397546" cy="9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Танцующий человек AIRMAN (161356) 3D модель - Скачать 3D модель Танцующий  человек AIRMAN (161356) | 161356 | 3dbaza.com">
            <a:extLst>
              <a:ext uri="{FF2B5EF4-FFF2-40B4-BE49-F238E27FC236}">
                <a16:creationId xmlns:a16="http://schemas.microsoft.com/office/drawing/2014/main" id="{A25F7630-E147-4FEC-A5BE-38F77CF6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79" y="365186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1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B34F52-5A21-45FA-8696-E2BF3EB1A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t="37095" r="26413" b="22692"/>
          <a:stretch/>
        </p:blipFill>
        <p:spPr>
          <a:xfrm>
            <a:off x="6268278" y="459820"/>
            <a:ext cx="5102088" cy="2145978"/>
          </a:xfrm>
          <a:prstGeom prst="rect">
            <a:avLst/>
          </a:prstGeom>
        </p:spPr>
      </p:pic>
      <p:pic>
        <p:nvPicPr>
          <p:cNvPr id="4098" name="Picture 2" descr="3d man and an open book. Stock Photo by ©orlaimagen 62058183">
            <a:extLst>
              <a:ext uri="{FF2B5EF4-FFF2-40B4-BE49-F238E27FC236}">
                <a16:creationId xmlns:a16="http://schemas.microsoft.com/office/drawing/2014/main" id="{888E1EB1-732A-4F5D-969A-B4AA527B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31" y="459821"/>
            <a:ext cx="2489989" cy="21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BEB654-B82E-4A2F-AC21-F59A30B3539C}"/>
              </a:ext>
            </a:extLst>
          </p:cNvPr>
          <p:cNvSpPr txBox="1"/>
          <p:nvPr/>
        </p:nvSpPr>
        <p:spPr>
          <a:xfrm>
            <a:off x="6268277" y="2928730"/>
            <a:ext cx="510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Зрозумілість</a:t>
            </a:r>
            <a:r>
              <a:rPr lang="ru-RU" i="1" dirty="0"/>
              <a:t> </a:t>
            </a:r>
            <a:r>
              <a:rPr lang="ru-RU" i="1" dirty="0" err="1"/>
              <a:t>програми</a:t>
            </a:r>
            <a:r>
              <a:rPr lang="ru-RU" i="1" dirty="0"/>
              <a:t> практики </a:t>
            </a:r>
            <a:r>
              <a:rPr lang="ru-RU" i="1" dirty="0" err="1"/>
              <a:t>здобувачами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i="1" dirty="0" err="1"/>
              <a:t>оцінена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AC4481C-0B08-46EA-B97F-1866BAFBF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927240"/>
              </p:ext>
            </p:extLst>
          </p:nvPr>
        </p:nvGraphicFramePr>
        <p:xfrm>
          <a:off x="6105938" y="4008783"/>
          <a:ext cx="54267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2F6C03-168C-4B82-8018-25B732D5E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331" y="2821650"/>
            <a:ext cx="2619375" cy="2139881"/>
          </a:xfrm>
          <a:prstGeom prst="rect">
            <a:avLst/>
          </a:prstGeom>
        </p:spPr>
      </p:pic>
      <p:pic>
        <p:nvPicPr>
          <p:cNvPr id="4100" name="Picture 4" descr="Дизайнер картинки, стоковые фото Дизайнер | Depositphotos">
            <a:extLst>
              <a:ext uri="{FF2B5EF4-FFF2-40B4-BE49-F238E27FC236}">
                <a16:creationId xmlns:a16="http://schemas.microsoft.com/office/drawing/2014/main" id="{81076B1C-2146-4F9B-AF8B-0F1A4B9B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32" y="5044070"/>
            <a:ext cx="2619375" cy="15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світа та навчальні заклади - Портал Києва">
            <a:extLst>
              <a:ext uri="{FF2B5EF4-FFF2-40B4-BE49-F238E27FC236}">
                <a16:creationId xmlns:a16="http://schemas.microsoft.com/office/drawing/2014/main" id="{B939EC38-16E5-4927-B08B-44EF4E44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6" y="1689111"/>
            <a:ext cx="2419350" cy="18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8" name="Picture 12" descr="Вища освіта: плюси і мінуси - Радіо М">
            <a:extLst>
              <a:ext uri="{FF2B5EF4-FFF2-40B4-BE49-F238E27FC236}">
                <a16:creationId xmlns:a16="http://schemas.microsoft.com/office/drawing/2014/main" id="{BA6177CA-A525-4E49-9217-BC9D8C44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4" y="4097326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8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EC2D5-BB54-4F1B-9144-B4566C58E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8" t="27428" r="23478" b="34486"/>
          <a:stretch/>
        </p:blipFill>
        <p:spPr>
          <a:xfrm>
            <a:off x="3472070" y="46631"/>
            <a:ext cx="5420140" cy="227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1BAB6-C8DD-445A-82F5-5FA5A12B79C3}"/>
              </a:ext>
            </a:extLst>
          </p:cNvPr>
          <p:cNvSpPr txBox="1"/>
          <p:nvPr/>
        </p:nvSpPr>
        <p:spPr>
          <a:xfrm>
            <a:off x="8892210" y="-2"/>
            <a:ext cx="310100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Оцінка</a:t>
            </a:r>
            <a:r>
              <a:rPr lang="ru-RU" i="1" dirty="0"/>
              <a:t> </a:t>
            </a:r>
            <a:r>
              <a:rPr lang="ru-RU" i="1" dirty="0" err="1"/>
              <a:t>можливості</a:t>
            </a:r>
            <a:r>
              <a:rPr lang="ru-RU" i="1" dirty="0"/>
              <a:t> обрати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запропонувати</a:t>
            </a:r>
            <a:r>
              <a:rPr lang="ru-RU" i="1" dirty="0"/>
              <a:t> базу практики </a:t>
            </a:r>
            <a:r>
              <a:rPr lang="ru-RU" i="1" dirty="0" err="1"/>
              <a:t>дорівнює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3,429 бала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635B4A-379D-4082-8502-B8E2D29E7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207" y="1477325"/>
            <a:ext cx="3101011" cy="14773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18D988-6449-4608-94C2-763707952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816" y="46630"/>
            <a:ext cx="1713124" cy="2272501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C52A87C-1D25-4A78-AC22-413BF93AA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867889"/>
              </p:ext>
            </p:extLst>
          </p:nvPr>
        </p:nvGraphicFramePr>
        <p:xfrm>
          <a:off x="3184117" y="2771383"/>
          <a:ext cx="5378267" cy="356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2" name="Picture 2" descr="Кто такой дизайнер интерьера? | интернет магазин 4Room">
            <a:extLst>
              <a:ext uri="{FF2B5EF4-FFF2-40B4-BE49-F238E27FC236}">
                <a16:creationId xmlns:a16="http://schemas.microsoft.com/office/drawing/2014/main" id="{17913C0F-A8D7-4AD9-ABF5-071A57EF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05" y="2954653"/>
            <a:ext cx="310101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Хто такий графічний дизайнер (коротке пояснення)">
            <a:extLst>
              <a:ext uri="{FF2B5EF4-FFF2-40B4-BE49-F238E27FC236}">
                <a16:creationId xmlns:a16="http://schemas.microsoft.com/office/drawing/2014/main" id="{5C2B0D86-B5C7-4AF7-B810-47E74D21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07" y="4554852"/>
            <a:ext cx="3101007" cy="17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уальна освіта –можливість навчатися працюючи - Baker Tilly">
            <a:extLst>
              <a:ext uri="{FF2B5EF4-FFF2-40B4-BE49-F238E27FC236}">
                <a16:creationId xmlns:a16="http://schemas.microsoft.com/office/drawing/2014/main" id="{8B7A1D64-A56F-4134-B962-6FC61E29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43" y="4811366"/>
            <a:ext cx="2962275" cy="20000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СВІТА І НАУКА - Ukraine30">
            <a:extLst>
              <a:ext uri="{FF2B5EF4-FFF2-40B4-BE49-F238E27FC236}">
                <a16:creationId xmlns:a16="http://schemas.microsoft.com/office/drawing/2014/main" id="{3646F702-99B4-4A88-802C-972FE599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3" y="22159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9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4CA86F-14B5-42B6-B480-85581D3F0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7" t="31875" r="23587" b="25205"/>
          <a:stretch/>
        </p:blipFill>
        <p:spPr>
          <a:xfrm>
            <a:off x="5583378" y="151656"/>
            <a:ext cx="5764695" cy="2514267"/>
          </a:xfrm>
          <a:prstGeom prst="rect">
            <a:avLst/>
          </a:prstGeom>
        </p:spPr>
      </p:pic>
      <p:pic>
        <p:nvPicPr>
          <p:cNvPr id="6146" name="Picture 2" descr="3d man placing plan cubes Stock Photo by ©nasirkhan 59675867">
            <a:extLst>
              <a:ext uri="{FF2B5EF4-FFF2-40B4-BE49-F238E27FC236}">
                <a16:creationId xmlns:a16="http://schemas.microsoft.com/office/drawing/2014/main" id="{D12A8425-5D1F-43F7-ACA3-CD4AC88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53" y="151656"/>
            <a:ext cx="2143125" cy="25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o do list words written by 3d man, Canvas Print | Barewalls Posters &amp;  Prints | bwc21865815">
            <a:extLst>
              <a:ext uri="{FF2B5EF4-FFF2-40B4-BE49-F238E27FC236}">
                <a16:creationId xmlns:a16="http://schemas.microsoft.com/office/drawing/2014/main" id="{D6CD7E0E-F785-4067-841C-E07FDDF8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40" y="2665923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gure Check It Off My List | Great PowerPoint ClipArt for Presentations -  PresenterMedia.com">
            <a:extLst>
              <a:ext uri="{FF2B5EF4-FFF2-40B4-BE49-F238E27FC236}">
                <a16:creationId xmlns:a16="http://schemas.microsoft.com/office/drawing/2014/main" id="{2B6B082E-1635-49D5-ADD8-FD44C3B4C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08" y="4642690"/>
            <a:ext cx="227578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432C7-9BA0-400F-8C76-2F37225E15E2}"/>
              </a:ext>
            </a:extLst>
          </p:cNvPr>
          <p:cNvSpPr txBox="1"/>
          <p:nvPr/>
        </p:nvSpPr>
        <p:spPr>
          <a:xfrm>
            <a:off x="5654122" y="2757419"/>
            <a:ext cx="569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консультацій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проходження</a:t>
            </a:r>
            <a:r>
              <a:rPr lang="ru-RU" i="1" dirty="0"/>
              <a:t> практики </a:t>
            </a:r>
            <a:r>
              <a:rPr lang="ru-RU" i="1" dirty="0" err="1"/>
              <a:t>оцінено</a:t>
            </a:r>
            <a:r>
              <a:rPr lang="ru-RU" i="1" dirty="0"/>
              <a:t> на </a:t>
            </a:r>
            <a:r>
              <a:rPr lang="ru-RU" i="1" dirty="0" err="1"/>
              <a:t>рівні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3,857 бала  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79417F3-5CAB-43DC-AD13-C4815A179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388365"/>
              </p:ext>
            </p:extLst>
          </p:nvPr>
        </p:nvGraphicFramePr>
        <p:xfrm>
          <a:off x="5654122" y="3495245"/>
          <a:ext cx="5693950" cy="329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152" name="Picture 8" descr="Друга вища освіта. Магістр 074 Публічне управління та адміністрування |  Факультет соціології і права КПІ ім. Ігоря Сікорського">
            <a:extLst>
              <a:ext uri="{FF2B5EF4-FFF2-40B4-BE49-F238E27FC236}">
                <a16:creationId xmlns:a16="http://schemas.microsoft.com/office/drawing/2014/main" id="{B3B87B9A-73EB-4506-987B-E2A286E1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8" y="356068"/>
            <a:ext cx="3067050" cy="1495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Дорого і погано, але для кожного: скільки для України насправді коштує вища  освіта | VoxUkraine">
            <a:extLst>
              <a:ext uri="{FF2B5EF4-FFF2-40B4-BE49-F238E27FC236}">
                <a16:creationId xmlns:a16="http://schemas.microsoft.com/office/drawing/2014/main" id="{05D49A71-A932-4F51-81D2-44347FAA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3" y="2209046"/>
            <a:ext cx="262890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7B38FD-0DE7-488B-A6E3-A07828C29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533" y="4642690"/>
            <a:ext cx="2552700" cy="1790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555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87BE2C-F198-4EF8-BAB8-565C3B46D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9" t="38230" r="24239" b="21944"/>
          <a:stretch/>
        </p:blipFill>
        <p:spPr>
          <a:xfrm>
            <a:off x="6400799" y="834887"/>
            <a:ext cx="5592417" cy="2133600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1EA528C-849C-4E97-9BB6-AEBED18F98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697890"/>
              </p:ext>
            </p:extLst>
          </p:nvPr>
        </p:nvGraphicFramePr>
        <p:xfrm>
          <a:off x="6400799" y="2968487"/>
          <a:ext cx="5592417" cy="368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1D49BC-02E0-4F6E-BC4B-30131C65B612}"/>
              </a:ext>
            </a:extLst>
          </p:cNvPr>
          <p:cNvSpPr txBox="1"/>
          <p:nvPr/>
        </p:nvSpPr>
        <p:spPr>
          <a:xfrm>
            <a:off x="2517912" y="834887"/>
            <a:ext cx="3882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Допомога</a:t>
            </a:r>
            <a:r>
              <a:rPr lang="ru-RU" i="1" dirty="0"/>
              <a:t> практики в </a:t>
            </a:r>
            <a:r>
              <a:rPr lang="ru-RU" i="1" dirty="0" err="1"/>
              <a:t>отриманні</a:t>
            </a:r>
            <a:r>
              <a:rPr lang="ru-RU" i="1" dirty="0"/>
              <a:t> </a:t>
            </a:r>
            <a:r>
              <a:rPr lang="ru-RU" i="1" dirty="0" err="1"/>
              <a:t>необхідних</a:t>
            </a:r>
            <a:r>
              <a:rPr lang="ru-RU" i="1" dirty="0"/>
              <a:t> </a:t>
            </a:r>
            <a:r>
              <a:rPr lang="ru-RU" i="1" dirty="0" err="1"/>
              <a:t>умінь</a:t>
            </a:r>
            <a:r>
              <a:rPr lang="ru-RU" i="1" dirty="0"/>
              <a:t> та </a:t>
            </a:r>
            <a:r>
              <a:rPr lang="ru-RU" i="1" dirty="0" err="1"/>
              <a:t>навичок</a:t>
            </a:r>
            <a:r>
              <a:rPr lang="ru-RU" i="1" dirty="0"/>
              <a:t> за </a:t>
            </a:r>
            <a:r>
              <a:rPr lang="ru-RU" i="1" dirty="0" err="1"/>
              <a:t>спеціальністю</a:t>
            </a:r>
            <a:r>
              <a:rPr lang="ru-RU" i="1" dirty="0"/>
              <a:t> </a:t>
            </a:r>
            <a:r>
              <a:rPr lang="ru-RU" i="1" dirty="0" err="1"/>
              <a:t>оцінена</a:t>
            </a:r>
            <a:r>
              <a:rPr lang="ru-RU" i="1" dirty="0"/>
              <a:t> </a:t>
            </a:r>
            <a:r>
              <a:rPr lang="ru-RU" i="1" dirty="0" err="1"/>
              <a:t>здобувачами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3,857 бала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2F33E4-211B-436D-9841-4782B764A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519" y="4808233"/>
            <a:ext cx="1481481" cy="1477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0" name="Picture 2" descr="бизнес-аналитика изометрическая цветовая векторная иллюстрация учет и  финансовый аудит анализ данных и статистика стратегического управления  бумага корпоративная стратегия 3d концепция изолирована на белом... -  стоковый вектор | Crushpixel">
            <a:extLst>
              <a:ext uri="{FF2B5EF4-FFF2-40B4-BE49-F238E27FC236}">
                <a16:creationId xmlns:a16="http://schemas.microsoft.com/office/drawing/2014/main" id="{0D263E08-A4DB-4A41-A714-B8C2F5E37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1" y="4505138"/>
            <a:ext cx="1791809" cy="190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8" name="Picture 10" descr="Здача переддипломної практики студентів 4 курсу – ОТП">
            <a:extLst>
              <a:ext uri="{FF2B5EF4-FFF2-40B4-BE49-F238E27FC236}">
                <a16:creationId xmlns:a16="http://schemas.microsoft.com/office/drawing/2014/main" id="{D968DC0B-F3B5-49A1-AF69-F55F52C2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1" y="2455241"/>
            <a:ext cx="388288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Вища освіта – Proforientator.info">
            <a:extLst>
              <a:ext uri="{FF2B5EF4-FFF2-40B4-BE49-F238E27FC236}">
                <a16:creationId xmlns:a16="http://schemas.microsoft.com/office/drawing/2014/main" id="{8276DB84-5EBE-445F-8B8A-B6A352A6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5" y="4564594"/>
            <a:ext cx="197422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Безкоштовна вища освіта для учасників бойових дій та їх дітей | Tusovka">
            <a:extLst>
              <a:ext uri="{FF2B5EF4-FFF2-40B4-BE49-F238E27FC236}">
                <a16:creationId xmlns:a16="http://schemas.microsoft.com/office/drawing/2014/main" id="{8598A5D2-DE0C-4ABA-B185-704A8643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2815603"/>
            <a:ext cx="2120348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КПІ ім.Ігоря Сікорського увійшов до ІІ етапу проекту &quot;Вища освіта України&quot;  | КПІ ім. Ігоря Сікорського">
            <a:extLst>
              <a:ext uri="{FF2B5EF4-FFF2-40B4-BE49-F238E27FC236}">
                <a16:creationId xmlns:a16="http://schemas.microsoft.com/office/drawing/2014/main" id="{455CF568-1096-4B88-9C59-A939A8A3B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1189373"/>
            <a:ext cx="2067339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6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иробнича практика">
            <a:extLst>
              <a:ext uri="{FF2B5EF4-FFF2-40B4-BE49-F238E27FC236}">
                <a16:creationId xmlns:a16="http://schemas.microsoft.com/office/drawing/2014/main" id="{7B4C3B5F-7C06-4A5F-8A6B-9FC7B297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14" y="229843"/>
            <a:ext cx="3819112" cy="27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9BBA8-48D6-41B9-B22C-67D1609E5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1" t="28782" r="24979" b="31458"/>
          <a:stretch/>
        </p:blipFill>
        <p:spPr>
          <a:xfrm>
            <a:off x="6864627" y="229843"/>
            <a:ext cx="5035826" cy="2725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DD5AC0-9D21-4414-A4E6-0D6DB06DE780}"/>
              </a:ext>
            </a:extLst>
          </p:cNvPr>
          <p:cNvSpPr txBox="1"/>
          <p:nvPr/>
        </p:nvSpPr>
        <p:spPr>
          <a:xfrm>
            <a:off x="3045514" y="2955235"/>
            <a:ext cx="88549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/>
              <a:t>Сприятливість</a:t>
            </a:r>
            <a:r>
              <a:rPr lang="ru-RU" dirty="0"/>
              <a:t> умов для </a:t>
            </a:r>
            <a:r>
              <a:rPr lang="ru-RU" dirty="0" err="1"/>
              <a:t>проходження</a:t>
            </a:r>
            <a:r>
              <a:rPr lang="ru-RU" dirty="0"/>
              <a:t> практики </a:t>
            </a:r>
            <a:r>
              <a:rPr lang="ru-RU" dirty="0" err="1"/>
              <a:t>оцінено</a:t>
            </a:r>
            <a:r>
              <a:rPr lang="ru-RU" dirty="0"/>
              <a:t> </a:t>
            </a:r>
            <a:r>
              <a:rPr lang="ru-RU" dirty="0" err="1"/>
              <a:t>здобувачами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у 4 </a:t>
            </a:r>
            <a:r>
              <a:rPr lang="ru-RU" dirty="0" err="1"/>
              <a:t>бали</a:t>
            </a:r>
            <a:r>
              <a:rPr lang="ru-RU" dirty="0"/>
              <a:t> </a:t>
            </a:r>
            <a:endParaRPr lang="ru-UA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B798B5D-B311-4C2A-867B-64C6F1386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52166"/>
              </p:ext>
            </p:extLst>
          </p:nvPr>
        </p:nvGraphicFramePr>
        <p:xfrm>
          <a:off x="3045513" y="3601566"/>
          <a:ext cx="52370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20" name="Picture 4" descr="Про прийняття студентів на практику в редакції. Юридичні консультації з  діяльності друкованих ЗМІ – Прес-клуб">
            <a:extLst>
              <a:ext uri="{FF2B5EF4-FFF2-40B4-BE49-F238E27FC236}">
                <a16:creationId xmlns:a16="http://schemas.microsoft.com/office/drawing/2014/main" id="{0ACD931D-18EA-4E8C-BA21-8A41C3A89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607" y="3632752"/>
            <a:ext cx="361784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Вища освіта в Україні: між традиціями та інноваціями">
            <a:extLst>
              <a:ext uri="{FF2B5EF4-FFF2-40B4-BE49-F238E27FC236}">
                <a16:creationId xmlns:a16="http://schemas.microsoft.com/office/drawing/2014/main" id="{2AB8C6F0-7BFB-407F-9E18-4DC717363F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9224" name="Picture 8" descr="Погано, але для кожного: у скільки Україні обходиться &quot;безкоштовна&quot; вища  освіта">
            <a:extLst>
              <a:ext uri="{FF2B5EF4-FFF2-40B4-BE49-F238E27FC236}">
                <a16:creationId xmlns:a16="http://schemas.microsoft.com/office/drawing/2014/main" id="{ED62D5AF-81D8-4617-A58E-D2E00199A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7" y="4431483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Вища освіта в Україні має відповідати європейським стандартам">
            <a:extLst>
              <a:ext uri="{FF2B5EF4-FFF2-40B4-BE49-F238E27FC236}">
                <a16:creationId xmlns:a16="http://schemas.microsoft.com/office/drawing/2014/main" id="{F98A7EB2-AF97-4EF0-B7CD-E6B594AC8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7" y="2413425"/>
            <a:ext cx="240982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Вища освіта в Болгарії — Освіта в Україні">
            <a:extLst>
              <a:ext uri="{FF2B5EF4-FFF2-40B4-BE49-F238E27FC236}">
                <a16:creationId xmlns:a16="http://schemas.microsoft.com/office/drawing/2014/main" id="{67C29728-89FD-4F4A-94EC-850EA424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7" y="229843"/>
            <a:ext cx="240982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9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FA6EB7-B92B-408B-970B-D4B20A7F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5" t="31903" r="23648" b="24797"/>
          <a:stretch/>
        </p:blipFill>
        <p:spPr>
          <a:xfrm>
            <a:off x="6135977" y="1370862"/>
            <a:ext cx="5780816" cy="2597584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B798B5D-B311-4C2A-867B-64C6F1386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445870"/>
              </p:ext>
            </p:extLst>
          </p:nvPr>
        </p:nvGraphicFramePr>
        <p:xfrm>
          <a:off x="6135976" y="3944677"/>
          <a:ext cx="5780817" cy="268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4" name="Picture 4" descr="Виробнича практика">
            <a:extLst>
              <a:ext uri="{FF2B5EF4-FFF2-40B4-BE49-F238E27FC236}">
                <a16:creationId xmlns:a16="http://schemas.microsoft.com/office/drawing/2014/main" id="{F333A1AF-656A-4AFE-A827-332D5B35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21" y="606945"/>
            <a:ext cx="3392382" cy="20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Характеристика студента з місця практики">
            <a:extLst>
              <a:ext uri="{FF2B5EF4-FFF2-40B4-BE49-F238E27FC236}">
                <a16:creationId xmlns:a16="http://schemas.microsoft.com/office/drawing/2014/main" id="{04BC65EA-9720-42AE-87FB-2097CC3B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21" y="3049327"/>
            <a:ext cx="3392382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Отчет по практике образец для студента: отзыв, заключение">
            <a:extLst>
              <a:ext uri="{FF2B5EF4-FFF2-40B4-BE49-F238E27FC236}">
                <a16:creationId xmlns:a16="http://schemas.microsoft.com/office/drawing/2014/main" id="{09DCFBD7-E337-41FA-B205-6EFF7847C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21" y="5219701"/>
            <a:ext cx="3392382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1E8FD-A0C0-4E5F-97A1-100C609EF3B8}"/>
              </a:ext>
            </a:extLst>
          </p:cNvPr>
          <p:cNvSpPr txBox="1"/>
          <p:nvPr/>
        </p:nvSpPr>
        <p:spPr>
          <a:xfrm>
            <a:off x="6135976" y="224774"/>
            <a:ext cx="578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Достатність</a:t>
            </a:r>
            <a:r>
              <a:rPr lang="ru-RU" i="1" dirty="0"/>
              <a:t> </a:t>
            </a:r>
            <a:r>
              <a:rPr lang="ru-RU" i="1" dirty="0" err="1"/>
              <a:t>рівня</a:t>
            </a:r>
            <a:r>
              <a:rPr lang="ru-RU" i="1" dirty="0"/>
              <a:t> </a:t>
            </a:r>
            <a:r>
              <a:rPr lang="ru-RU" i="1" dirty="0" err="1"/>
              <a:t>теоретичної</a:t>
            </a:r>
            <a:r>
              <a:rPr lang="ru-RU" i="1" dirty="0"/>
              <a:t> </a:t>
            </a:r>
            <a:r>
              <a:rPr lang="ru-RU" i="1" dirty="0" err="1"/>
              <a:t>підготовки</a:t>
            </a:r>
            <a:r>
              <a:rPr lang="ru-RU" i="1" dirty="0"/>
              <a:t> для </a:t>
            </a:r>
            <a:r>
              <a:rPr lang="ru-RU" i="1" dirty="0" err="1"/>
              <a:t>проходження</a:t>
            </a:r>
            <a:r>
              <a:rPr lang="ru-RU" i="1" dirty="0"/>
              <a:t> практики </a:t>
            </a:r>
            <a:r>
              <a:rPr lang="ru-RU" i="1" dirty="0" err="1"/>
              <a:t>оцінено</a:t>
            </a:r>
            <a:r>
              <a:rPr lang="ru-RU" i="1" dirty="0"/>
              <a:t> у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0" name="Picture 10" descr="образование скачать бесплатно - Студент Рисунок ребенка рамкой картинки -  Образование детей стена сообщение">
            <a:extLst>
              <a:ext uri="{FF2B5EF4-FFF2-40B4-BE49-F238E27FC236}">
                <a16:creationId xmlns:a16="http://schemas.microsoft.com/office/drawing/2014/main" id="{7563DD10-9869-4DCB-9732-124044C2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5219701"/>
            <a:ext cx="1497496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Бесплатное образование Школа, школа, текст, логотип, высшее образование png  | PNGWing">
            <a:extLst>
              <a:ext uri="{FF2B5EF4-FFF2-40B4-BE49-F238E27FC236}">
                <a16:creationId xmlns:a16="http://schemas.microsoft.com/office/drawing/2014/main" id="{EAC8C163-B674-449B-AB14-136531947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3246783"/>
            <a:ext cx="1773288" cy="14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Орланд Единый школьный округ Образование, школа, синий, логотип png | PNGEgg">
            <a:extLst>
              <a:ext uri="{FF2B5EF4-FFF2-40B4-BE49-F238E27FC236}">
                <a16:creationId xmlns:a16="http://schemas.microsoft.com/office/drawing/2014/main" id="{E791359A-95F1-4D6B-BD1B-823183589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9" y="1207364"/>
            <a:ext cx="1497496" cy="133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5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CAF651-D581-4DC7-9B8D-787425AF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203" y="265043"/>
            <a:ext cx="2145978" cy="21459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5DB3BA-3E9E-4BE2-A462-28065EBAC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1" t="28009" r="26956" b="29458"/>
          <a:stretch/>
        </p:blipFill>
        <p:spPr>
          <a:xfrm>
            <a:off x="2531167" y="159027"/>
            <a:ext cx="5487363" cy="2557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6633C-3DF2-416B-B63D-2C0E0999CC26}"/>
              </a:ext>
            </a:extLst>
          </p:cNvPr>
          <p:cNvSpPr txBox="1"/>
          <p:nvPr/>
        </p:nvSpPr>
        <p:spPr>
          <a:xfrm>
            <a:off x="8335618" y="2888974"/>
            <a:ext cx="3498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/>
              <a:t>Тривалість</a:t>
            </a:r>
            <a:r>
              <a:rPr lang="ru-RU" i="1" dirty="0"/>
              <a:t> </a:t>
            </a:r>
            <a:r>
              <a:rPr lang="ru-RU" i="1" dirty="0" err="1"/>
              <a:t>проходження</a:t>
            </a:r>
            <a:r>
              <a:rPr lang="ru-RU" i="1" dirty="0"/>
              <a:t> практики для </a:t>
            </a:r>
            <a:r>
              <a:rPr lang="ru-RU" i="1" dirty="0" err="1"/>
              <a:t>виконання</a:t>
            </a:r>
            <a:r>
              <a:rPr lang="ru-RU" i="1" dirty="0"/>
              <a:t> </a:t>
            </a:r>
            <a:r>
              <a:rPr lang="ru-RU" i="1" dirty="0" err="1"/>
              <a:t>поставлених</a:t>
            </a:r>
            <a:r>
              <a:rPr lang="ru-RU" i="1" dirty="0"/>
              <a:t> </a:t>
            </a:r>
            <a:r>
              <a:rPr lang="ru-RU" i="1" dirty="0" err="1"/>
              <a:t>програмою</a:t>
            </a:r>
            <a:r>
              <a:rPr lang="ru-RU" i="1" dirty="0"/>
              <a:t> </a:t>
            </a:r>
            <a:r>
              <a:rPr lang="ru-RU" i="1" dirty="0" err="1"/>
              <a:t>завдань</a:t>
            </a:r>
            <a:r>
              <a:rPr lang="ru-RU" i="1" dirty="0"/>
              <a:t> </a:t>
            </a:r>
            <a:r>
              <a:rPr lang="ru-RU" i="1" dirty="0" err="1"/>
              <a:t>оцінена</a:t>
            </a:r>
            <a:r>
              <a:rPr lang="ru-RU" i="1" dirty="0"/>
              <a:t> </a:t>
            </a:r>
            <a:r>
              <a:rPr lang="ru-RU" i="1" dirty="0" err="1"/>
              <a:t>здобувачами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4,286 бала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A8087AB-8702-4519-B6A8-4D9804AFC5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169989"/>
              </p:ext>
            </p:extLst>
          </p:nvPr>
        </p:nvGraphicFramePr>
        <p:xfrm>
          <a:off x="2531167" y="2716697"/>
          <a:ext cx="5487363" cy="398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266" name="Picture 2" descr="5 Steps to Enhance Salesforce Reporting Using Custom Buttons - OpFocus">
            <a:extLst>
              <a:ext uri="{FF2B5EF4-FFF2-40B4-BE49-F238E27FC236}">
                <a16:creationId xmlns:a16="http://schemas.microsoft.com/office/drawing/2014/main" id="{018416C7-D7F4-4285-AF19-1B4C8558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704" y="4643300"/>
            <a:ext cx="2466975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374F5A-B77C-4533-A135-CA931BE3D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278" y="159027"/>
            <a:ext cx="1950889" cy="2557670"/>
          </a:xfrm>
          <a:prstGeom prst="rect">
            <a:avLst/>
          </a:prstGeom>
        </p:spPr>
      </p:pic>
      <p:pic>
        <p:nvPicPr>
          <p:cNvPr id="11268" name="Picture 4" descr="Освіта громади на шляху реформування – Летичівська ОТГ">
            <a:extLst>
              <a:ext uri="{FF2B5EF4-FFF2-40B4-BE49-F238E27FC236}">
                <a16:creationId xmlns:a16="http://schemas.microsoft.com/office/drawing/2014/main" id="{FF794C02-6284-4AFF-99AC-59416B89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7" y="5567225"/>
            <a:ext cx="2297810" cy="11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ОСВІТА LIGHT”">
            <a:extLst>
              <a:ext uri="{FF2B5EF4-FFF2-40B4-BE49-F238E27FC236}">
                <a16:creationId xmlns:a16="http://schemas.microsoft.com/office/drawing/2014/main" id="{2698F9FA-60DB-46D9-958E-3F88435E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7" y="4043677"/>
            <a:ext cx="2297810" cy="152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Здоровий спосіб життя - Освіта і здоров`я">
            <a:extLst>
              <a:ext uri="{FF2B5EF4-FFF2-40B4-BE49-F238E27FC236}">
                <a16:creationId xmlns:a16="http://schemas.microsoft.com/office/drawing/2014/main" id="{38726548-D530-4AE2-BA3A-08A6D3C1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7" y="2662327"/>
            <a:ext cx="2297809" cy="13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340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478</Words>
  <Application>Microsoft Office PowerPoint</Application>
  <PresentationFormat>Широкоэкранный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Franklin Gothic Book</vt:lpstr>
      <vt:lpstr>Wingdings 3</vt:lpstr>
      <vt:lpstr>Легкий дым</vt:lpstr>
      <vt:lpstr>Моніторинг опитування здобувачів освіти  ОПП «Зелене будівництво і садово-паркове господарство»  щодо якості практичної підготовки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Якість практичної підготовки здобувачів освіти ОПП «Зелене будівництво і садово-паркове господарство»</vt:lpstr>
      <vt:lpstr>Рекомендації та пропозиції щодо покращення якості практичної підготовки здобувачів освіти ОПП «Зелене будівництво і садово-паркове господарство»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опитування здобувачів освіти  ОПП «Зелене будівництво і садово-паркове господарство»  щодо якості практичної підготовки</dc:title>
  <dc:creator>BOSS</dc:creator>
  <cp:lastModifiedBy>BOSS</cp:lastModifiedBy>
  <cp:revision>31</cp:revision>
  <dcterms:created xsi:type="dcterms:W3CDTF">2022-02-24T07:58:46Z</dcterms:created>
  <dcterms:modified xsi:type="dcterms:W3CDTF">2022-10-19T13:28:00Z</dcterms:modified>
</cp:coreProperties>
</file>