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Ex1.xml" ContentType="application/vnd.ms-office.chartex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6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charts/chart27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charts/chart2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charts/chart29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charts/chart30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charts/chart31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2.xml" ContentType="application/vnd.openxmlformats-officedocument.themeOverride+xml"/>
  <Override PartName="/ppt/charts/chart32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4" r:id="rId20"/>
    <p:sldId id="285" r:id="rId21"/>
    <p:sldId id="286" r:id="rId22"/>
    <p:sldId id="287" r:id="rId23"/>
    <p:sldId id="288" r:id="rId24"/>
    <p:sldId id="280" r:id="rId25"/>
    <p:sldId id="281" r:id="rId26"/>
    <p:sldId id="28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SS" initials="B" lastIdx="1" clrIdx="0">
    <p:extLst>
      <p:ext uri="{19B8F6BF-5375-455C-9EA6-DF929625EA0E}">
        <p15:presenceInfo xmlns:p15="http://schemas.microsoft.com/office/powerpoint/2012/main" userId="BO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0066"/>
    <a:srgbClr val="008000"/>
    <a:srgbClr val="FF0066"/>
    <a:srgbClr val="E6A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hemeOverride" Target="../theme/themeOverride27.xml"/><Relationship Id="rId7" Type="http://schemas.openxmlformats.org/officeDocument/2006/relationships/image" Target="../media/image24.jpeg"/><Relationship Id="rId2" Type="http://schemas.microsoft.com/office/2011/relationships/chartColorStyle" Target="colors27.xml"/><Relationship Id="rId1" Type="http://schemas.microsoft.com/office/2011/relationships/chartStyle" Target="style2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6.xml"/><Relationship Id="rId2" Type="http://schemas.microsoft.com/office/2011/relationships/chartStyle" Target="style26.xml"/><Relationship Id="rId1" Type="http://schemas.openxmlformats.org/officeDocument/2006/relationships/oleObject" Target="file:///C:\Users\BOSS\Documents\1%20&#1089;&#1077;&#1084;&#1077;&#1089;&#1090;&#1088;%20&#1042;&#1080;&#1082;&#1083;&#1072;&#1076;&#1072;&#1095;%20&#1086;&#1095;&#1080;&#1084;&#1072;%20&#1089;&#1090;&#1091;&#1076;&#1077;&#1085;&#1090;&#1110;&#1074;\&#1047;&#1072;&#1075;&#1072;&#1083;&#1100;&#1085;&#1086;&#1086;&#1089;&#1074;&#1110;&#1090;&#1085;&#1110;.xlsx" TargetMode="External"/><Relationship Id="rId4" Type="http://schemas.openxmlformats.org/officeDocument/2006/relationships/themeOverride" Target="../theme/themeOverride2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Повнота презентації дисципліни на початку курсу, системи та критерії оцінювання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D5A-481D-8A5C-F37F520834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D5A-481D-8A5C-F37F520834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D5A-481D-8A5C-F37F520834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D5A-481D-8A5C-F37F520834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D5A-481D-8A5C-F37F520834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Лист9!$A$1:$A$5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5A-481D-8A5C-F37F5208342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2D5A-481D-8A5C-F37F520834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2D5A-481D-8A5C-F37F520834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2D5A-481D-8A5C-F37F520834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2D5A-481D-8A5C-F37F520834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2D5A-481D-8A5C-F37F520834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Лист9!$B$1:$B$5</c:f>
              <c:numCache>
                <c:formatCode>General</c:formatCode>
                <c:ptCount val="5"/>
                <c:pt idx="0">
                  <c:v>858</c:v>
                </c:pt>
                <c:pt idx="1">
                  <c:v>495</c:v>
                </c:pt>
                <c:pt idx="2">
                  <c:v>292</c:v>
                </c:pt>
                <c:pt idx="3">
                  <c:v>149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D5A-481D-8A5C-F37F5208342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/>
              <a:t>Вимогливість викладача до студентів під час навчання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15-4039-8C62-665122338902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15-4039-8C62-665122338902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15-4039-8C62-66512233890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315-4039-8C62-66512233890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E315-4039-8C62-665122338902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E315-4039-8C62-6651223389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Лист9!$A$10:$A$15</c:f>
              <c:strCache>
                <c:ptCount val="6"/>
                <c:pt idx="0">
                  <c:v>Бухгалтерський облік</c:v>
                </c:pt>
                <c:pt idx="1">
                  <c:v>Експлуатація та ремонт обладнання лісового комплексу</c:v>
                </c:pt>
                <c:pt idx="2">
                  <c:v>Зелене будівництво</c:v>
                </c:pt>
                <c:pt idx="3">
                  <c:v>Землевпорядкування</c:v>
                </c:pt>
                <c:pt idx="4">
                  <c:v>Лісове господарство</c:v>
                </c:pt>
                <c:pt idx="5">
                  <c:v>Обробка деревини</c:v>
                </c:pt>
              </c:strCache>
            </c:strRef>
          </c:cat>
          <c:val>
            <c:numRef>
              <c:f>Лист9!$B$10:$B$15</c:f>
              <c:numCache>
                <c:formatCode>0.000</c:formatCode>
                <c:ptCount val="6"/>
                <c:pt idx="0">
                  <c:v>4.1085972850678729</c:v>
                </c:pt>
                <c:pt idx="1">
                  <c:v>4.3486682808716708</c:v>
                </c:pt>
                <c:pt idx="2">
                  <c:v>3.691011235955056</c:v>
                </c:pt>
                <c:pt idx="3">
                  <c:v>4.4626865671641793</c:v>
                </c:pt>
                <c:pt idx="4">
                  <c:v>4.1631663974151856</c:v>
                </c:pt>
                <c:pt idx="5">
                  <c:v>3.6292682926829269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15-4039-8C62-66512233890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82402207"/>
        <c:axId val="982410111"/>
      </c:barChart>
      <c:catAx>
        <c:axId val="98240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982410111"/>
        <c:crosses val="autoZero"/>
        <c:auto val="1"/>
        <c:lblAlgn val="ctr"/>
        <c:lblOffset val="100"/>
        <c:noMultiLvlLbl val="0"/>
      </c:catAx>
      <c:valAx>
        <c:axId val="98241011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982402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200"/>
              <a:t>Вміння зацікавити до вивчення дисципліни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D786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3DD-44B9-8DE1-1E6052291C0E}"/>
              </c:ext>
            </c:extLst>
          </c:dPt>
          <c:dPt>
            <c:idx val="1"/>
            <c:invertIfNegative val="0"/>
            <c:bubble3D val="0"/>
            <c:spPr>
              <a:solidFill>
                <a:srgbClr val="FFCCC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3DD-44B9-8DE1-1E6052291C0E}"/>
              </c:ext>
            </c:extLst>
          </c:dPt>
          <c:dPt>
            <c:idx val="2"/>
            <c:invertIfNegative val="0"/>
            <c:bubble3D val="0"/>
            <c:spPr>
              <a:solidFill>
                <a:srgbClr val="FFFF6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3DD-44B9-8DE1-1E6052291C0E}"/>
              </c:ext>
            </c:extLst>
          </c:dPt>
          <c:dPt>
            <c:idx val="3"/>
            <c:invertIfNegative val="0"/>
            <c:bubble3D val="0"/>
            <c:spPr>
              <a:solidFill>
                <a:srgbClr val="FFFF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3DD-44B9-8DE1-1E6052291C0E}"/>
              </c:ext>
            </c:extLst>
          </c:dPt>
          <c:dPt>
            <c:idx val="4"/>
            <c:invertIfNegative val="0"/>
            <c:bubble3D val="0"/>
            <c:spPr>
              <a:solidFill>
                <a:srgbClr val="9FD68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93DD-44B9-8DE1-1E6052291C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Лист9!$A$1:$A$5</c:f>
              <c:strCache>
                <c:ptCount val="5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  <c:pt idx="3">
                  <c:v>2 бали</c:v>
                </c:pt>
                <c:pt idx="4">
                  <c:v>1 бал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854</c:v>
                </c:pt>
                <c:pt idx="1">
                  <c:v>316</c:v>
                </c:pt>
                <c:pt idx="2">
                  <c:v>307</c:v>
                </c:pt>
                <c:pt idx="3">
                  <c:v>109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DD-44B9-8DE1-1E6052291C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150551727"/>
        <c:axId val="1150552559"/>
        <c:axId val="0"/>
      </c:bar3DChart>
      <c:catAx>
        <c:axId val="1150551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50552559"/>
        <c:crosses val="autoZero"/>
        <c:auto val="1"/>
        <c:lblAlgn val="ctr"/>
        <c:lblOffset val="100"/>
        <c:noMultiLvlLbl val="0"/>
      </c:catAx>
      <c:valAx>
        <c:axId val="11505525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0551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uk-UA"/>
              <a:t>Вміння зацікавити до вивчення дисципліни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7A-4F06-A2DE-8C1EE08247A7}"/>
              </c:ext>
            </c:extLst>
          </c:dPt>
          <c:dPt>
            <c:idx val="1"/>
            <c:invertIfNegative val="0"/>
            <c:bubble3D val="0"/>
            <c:spPr>
              <a:solidFill>
                <a:srgbClr val="7A6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7A-4F06-A2DE-8C1EE08247A7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7A-4F06-A2DE-8C1EE08247A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7A-4F06-A2DE-8C1EE08247A7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7A-4F06-A2DE-8C1EE08247A7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7A-4F06-A2DE-8C1EE08247A7}"/>
              </c:ext>
            </c:extLst>
          </c:dPt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Лист9!$A$10:$A$15</c:f>
              <c:strCache>
                <c:ptCount val="6"/>
                <c:pt idx="0">
                  <c:v>Бухгалтерський облік</c:v>
                </c:pt>
                <c:pt idx="1">
                  <c:v>Експлуатація та ремонт обладнання лісового комплексу</c:v>
                </c:pt>
                <c:pt idx="2">
                  <c:v>Зелене будівництво</c:v>
                </c:pt>
                <c:pt idx="3">
                  <c:v>Землевпорядкування</c:v>
                </c:pt>
                <c:pt idx="4">
                  <c:v>Лісове господарство</c:v>
                </c:pt>
                <c:pt idx="5">
                  <c:v>Обробка деревини</c:v>
                </c:pt>
              </c:strCache>
            </c:strRef>
          </c:cat>
          <c:val>
            <c:numRef>
              <c:f>Лист9!$B$10:$B$15</c:f>
              <c:numCache>
                <c:formatCode>0.000</c:formatCode>
                <c:ptCount val="6"/>
                <c:pt idx="0">
                  <c:v>3.7747747747747749</c:v>
                </c:pt>
                <c:pt idx="1">
                  <c:v>4.4014423076923075</c:v>
                </c:pt>
                <c:pt idx="2">
                  <c:v>3.536723163841808</c:v>
                </c:pt>
                <c:pt idx="3">
                  <c:v>4.2835820895522385</c:v>
                </c:pt>
                <c:pt idx="4">
                  <c:v>4.0869565217391308</c:v>
                </c:pt>
                <c:pt idx="5">
                  <c:v>3.4883720930232558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E7A-4F06-A2DE-8C1EE08247A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1075145871"/>
        <c:axId val="1075131311"/>
      </c:barChart>
      <c:catAx>
        <c:axId val="1075145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075131311"/>
        <c:crosses val="autoZero"/>
        <c:auto val="1"/>
        <c:lblAlgn val="ctr"/>
        <c:lblOffset val="100"/>
        <c:noMultiLvlLbl val="0"/>
      </c:catAx>
      <c:valAx>
        <c:axId val="1075131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07514587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100"/>
              <a:t> Корисність методичного забезпечення при вивченні дисципліни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14D-4063-B4C2-5E8D44E051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14D-4063-B4C2-5E8D44E051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14D-4063-B4C2-5E8D44E051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14D-4063-B4C2-5E8D44E051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14D-4063-B4C2-5E8D44E051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Лист9!$A$1:$A$5</c:f>
              <c:strCache>
                <c:ptCount val="5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  <c:pt idx="3">
                  <c:v>2 бали</c:v>
                </c:pt>
                <c:pt idx="4">
                  <c:v>1 бал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884</c:v>
                </c:pt>
                <c:pt idx="1">
                  <c:v>382</c:v>
                </c:pt>
                <c:pt idx="2">
                  <c:v>257</c:v>
                </c:pt>
                <c:pt idx="3">
                  <c:v>106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14D-4063-B4C2-5E8D44E0513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Корисність методичного забезпечення при вивченні дисципліни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5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7E8-42C3-AEE0-E57E9BE02A4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7E8-42C3-AEE0-E57E9BE02A4D}"/>
              </c:ext>
            </c:extLst>
          </c:dPt>
          <c:dPt>
            <c:idx val="3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7E8-42C3-AEE0-E57E9BE02A4D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7E8-42C3-AEE0-E57E9BE02A4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07E8-42C3-AEE0-E57E9BE02A4D}"/>
              </c:ext>
            </c:extLst>
          </c:dPt>
          <c:cat>
            <c:strRef>
              <c:f>Лист9!$A$10:$A$15</c:f>
              <c:strCache>
                <c:ptCount val="6"/>
                <c:pt idx="0">
                  <c:v>Бухгалтерський облік</c:v>
                </c:pt>
                <c:pt idx="1">
                  <c:v>Експлуатація та ремонт обладнання лісового комплексу</c:v>
                </c:pt>
                <c:pt idx="2">
                  <c:v>Зелене будівництво</c:v>
                </c:pt>
                <c:pt idx="3">
                  <c:v>Землевпорядкування</c:v>
                </c:pt>
                <c:pt idx="4">
                  <c:v>Лісове господарство</c:v>
                </c:pt>
                <c:pt idx="5">
                  <c:v>Обробка деревини</c:v>
                </c:pt>
              </c:strCache>
            </c:strRef>
          </c:cat>
          <c:val>
            <c:numRef>
              <c:f>Лист9!$B$10:$B$15</c:f>
              <c:numCache>
                <c:formatCode>0.000</c:formatCode>
                <c:ptCount val="6"/>
                <c:pt idx="0">
                  <c:v>4.0271493212669682</c:v>
                </c:pt>
                <c:pt idx="1">
                  <c:v>4.4164648910411621</c:v>
                </c:pt>
                <c:pt idx="2">
                  <c:v>3.6949152542372881</c:v>
                </c:pt>
                <c:pt idx="3">
                  <c:v>4.4253731343283578</c:v>
                </c:pt>
                <c:pt idx="4">
                  <c:v>4.1583333333333332</c:v>
                </c:pt>
                <c:pt idx="5">
                  <c:v>3.6066666666666665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7E8-42C3-AEE0-E57E9BE02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2925455"/>
        <c:axId val="1072919631"/>
        <c:axId val="0"/>
      </c:bar3DChart>
      <c:catAx>
        <c:axId val="1072925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072919631"/>
        <c:crosses val="autoZero"/>
        <c:auto val="1"/>
        <c:lblAlgn val="ctr"/>
        <c:lblOffset val="100"/>
        <c:noMultiLvlLbl val="0"/>
      </c:catAx>
      <c:valAx>
        <c:axId val="10729196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072925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/>
              <a:t>Використання інтерактивних форм та методів навчання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BAF-4EA8-87BA-8EAD97A140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BAF-4EA8-87BA-8EAD97A140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BAF-4EA8-87BA-8EAD97A140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BAF-4EA8-87BA-8EAD97A140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BAF-4EA8-87BA-8EAD97A140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BAF-4EA8-87BA-8EAD97A1405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AF-4EA8-87BA-8EAD97A1405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BAF-4EA8-87BA-8EAD97A1405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BAF-4EA8-87BA-8EAD97A140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BAF-4EA8-87BA-8EAD97A1405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Лист9!$A$1:$A$5</c:f>
              <c:strCache>
                <c:ptCount val="5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  <c:pt idx="3">
                  <c:v>2 бали</c:v>
                </c:pt>
                <c:pt idx="4">
                  <c:v>1 бал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925</c:v>
                </c:pt>
                <c:pt idx="1">
                  <c:v>329</c:v>
                </c:pt>
                <c:pt idx="2">
                  <c:v>280</c:v>
                </c:pt>
                <c:pt idx="3">
                  <c:v>125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AF-4EA8-87BA-8EAD97A1405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Використання інтерактивних форм та методів навчання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BD-4C62-B97A-73CD2BAF03D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BD-4C62-B97A-73CD2BAF03D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DBD-4C62-B97A-73CD2BAF03D1}"/>
              </c:ext>
            </c:extLst>
          </c:dPt>
          <c:dPt>
            <c:idx val="3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DBD-4C62-B97A-73CD2BAF03D1}"/>
              </c:ext>
            </c:extLst>
          </c:dPt>
          <c:dPt>
            <c:idx val="4"/>
            <c:invertIfNegative val="0"/>
            <c:bubble3D val="0"/>
            <c:spPr>
              <a:solidFill>
                <a:srgbClr val="66006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DBD-4C62-B97A-73CD2BAF03D1}"/>
              </c:ext>
            </c:extLst>
          </c:dPt>
          <c:dPt>
            <c:idx val="5"/>
            <c:invertIfNegative val="0"/>
            <c:bubble3D val="0"/>
            <c:spPr>
              <a:solidFill>
                <a:srgbClr val="00666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DBD-4C62-B97A-73CD2BAF03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Лист9!$A$10:$A$15</c:f>
              <c:strCache>
                <c:ptCount val="6"/>
                <c:pt idx="0">
                  <c:v>Бухгалтерський облік</c:v>
                </c:pt>
                <c:pt idx="1">
                  <c:v>Експлуатація та ремонт обладнання лісового комплексу</c:v>
                </c:pt>
                <c:pt idx="2">
                  <c:v>Зелене будівництво</c:v>
                </c:pt>
                <c:pt idx="3">
                  <c:v>Землевпорядкування</c:v>
                </c:pt>
                <c:pt idx="4">
                  <c:v>Лісове господарство</c:v>
                </c:pt>
                <c:pt idx="5">
                  <c:v>Обробка деревини</c:v>
                </c:pt>
              </c:strCache>
            </c:strRef>
          </c:cat>
          <c:val>
            <c:numRef>
              <c:f>Лист9!$B$10:$B$15</c:f>
              <c:numCache>
                <c:formatCode>0.000</c:formatCode>
                <c:ptCount val="6"/>
                <c:pt idx="0">
                  <c:v>3.8778280542986425</c:v>
                </c:pt>
                <c:pt idx="1">
                  <c:v>4.441747572815534</c:v>
                </c:pt>
                <c:pt idx="2">
                  <c:v>3.6045197740112993</c:v>
                </c:pt>
                <c:pt idx="3">
                  <c:v>4.3731343283582094</c:v>
                </c:pt>
                <c:pt idx="4">
                  <c:v>4.2189054726368163</c:v>
                </c:pt>
                <c:pt idx="5">
                  <c:v>3.5777777777777779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BD-4C62-B97A-73CD2BAF03D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50542991"/>
        <c:axId val="1150543407"/>
      </c:barChart>
      <c:catAx>
        <c:axId val="115054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50543407"/>
        <c:crosses val="autoZero"/>
        <c:auto val="1"/>
        <c:lblAlgn val="ctr"/>
        <c:lblOffset val="100"/>
        <c:noMultiLvlLbl val="0"/>
      </c:catAx>
      <c:valAx>
        <c:axId val="1150543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50542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/>
              <a:t>Допомога викладача в отриманні сучасних знань та вмінь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410-4267-B13D-7A45781A4E7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410-4267-B13D-7A45781A4E7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410-4267-B13D-7A45781A4E7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410-4267-B13D-7A45781A4E7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410-4267-B13D-7A45781A4E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Лист9!$A$1:$A$5</c:f>
              <c:strCache>
                <c:ptCount val="5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  <c:pt idx="3">
                  <c:v>2 бали</c:v>
                </c:pt>
                <c:pt idx="4">
                  <c:v>1 бал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950</c:v>
                </c:pt>
                <c:pt idx="1">
                  <c:v>308</c:v>
                </c:pt>
                <c:pt idx="2">
                  <c:v>263</c:v>
                </c:pt>
                <c:pt idx="3">
                  <c:v>113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10-4267-B13D-7A45781A4E7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0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1200">
                <a:solidFill>
                  <a:sysClr val="windowText" lastClr="000000"/>
                </a:solidFill>
              </a:rPr>
              <a:t>Допомога викладача в отриманні сучасних знань та вмінь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0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32230971128609"/>
          <c:y val="0.22361111111111112"/>
          <c:w val="0.8445546806649169"/>
          <c:h val="0.3870009477981918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A83-4EB4-BFC2-E39F20C6ADD6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A83-4EB4-BFC2-E39F20C6ADD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A83-4EB4-BFC2-E39F20C6ADD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A83-4EB4-BFC2-E39F20C6ADD6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A83-4EB4-BFC2-E39F20C6ADD6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A83-4EB4-BFC2-E39F20C6ADD6}"/>
              </c:ext>
            </c:extLst>
          </c:dPt>
          <c:cat>
            <c:strRef>
              <c:f>Лист9!$A$10:$A$15</c:f>
              <c:strCache>
                <c:ptCount val="6"/>
                <c:pt idx="0">
                  <c:v>Бухгалтерський облік</c:v>
                </c:pt>
                <c:pt idx="1">
                  <c:v>Експлуатація та ремонт обладнання лісового комплексу</c:v>
                </c:pt>
                <c:pt idx="2">
                  <c:v>Зелене будівництво</c:v>
                </c:pt>
                <c:pt idx="3">
                  <c:v>Землевпорядкування</c:v>
                </c:pt>
                <c:pt idx="4">
                  <c:v>Лісове господарство</c:v>
                </c:pt>
                <c:pt idx="5">
                  <c:v>Обробка деревини</c:v>
                </c:pt>
              </c:strCache>
            </c:strRef>
          </c:cat>
          <c:val>
            <c:numRef>
              <c:f>Лист9!$B$10:$B$15</c:f>
              <c:numCache>
                <c:formatCode>0.000</c:formatCode>
                <c:ptCount val="6"/>
                <c:pt idx="0">
                  <c:v>3.9004524886877827</c:v>
                </c:pt>
                <c:pt idx="1">
                  <c:v>4.4652278177458031</c:v>
                </c:pt>
                <c:pt idx="2">
                  <c:v>3.6206896551724137</c:v>
                </c:pt>
                <c:pt idx="3">
                  <c:v>4.3731343283582094</c:v>
                </c:pt>
                <c:pt idx="4">
                  <c:v>4.1920529801324502</c:v>
                </c:pt>
                <c:pt idx="5">
                  <c:v>3.6727272727272728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83-4EB4-BFC2-E39F20C6A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0"/>
        <c:shape val="box"/>
        <c:axId val="978136223"/>
        <c:axId val="978130399"/>
        <c:axId val="0"/>
      </c:bar3DChart>
      <c:catAx>
        <c:axId val="9781362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5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978130399"/>
        <c:crosses val="autoZero"/>
        <c:auto val="1"/>
        <c:lblAlgn val="ctr"/>
        <c:lblOffset val="100"/>
        <c:noMultiLvlLbl val="0"/>
      </c:catAx>
      <c:valAx>
        <c:axId val="978130399"/>
        <c:scaling>
          <c:orientation val="minMax"/>
        </c:scaling>
        <c:delete val="0"/>
        <c:axPos val="l"/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978136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0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1200" dirty="0">
                <a:solidFill>
                  <a:sysClr val="windowText" lastClr="000000"/>
                </a:solidFill>
              </a:rPr>
              <a:t>Допомога викладача в отриманні практичних</a:t>
            </a:r>
            <a:r>
              <a:rPr lang="uk-UA" sz="1200" baseline="0" dirty="0">
                <a:solidFill>
                  <a:sysClr val="windowText" lastClr="000000"/>
                </a:solidFill>
              </a:rPr>
              <a:t> навичок</a:t>
            </a:r>
            <a:endParaRPr lang="uk-UA" sz="12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0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544531933508313"/>
          <c:y val="0.25138888888888888"/>
          <c:w val="0.8445546806649169"/>
          <c:h val="0.3870009477981918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422-4684-A608-3A5D2131276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422-4684-A608-3A5D2131276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422-4684-A608-3A5D2131276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422-4684-A608-3A5D21312763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422-4684-A608-3A5D21312763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422-4684-A608-3A5D21312763}"/>
              </c:ext>
            </c:extLst>
          </c:dPt>
          <c:cat>
            <c:strRef>
              <c:f>Лист9!$A$10:$A$15</c:f>
              <c:strCache>
                <c:ptCount val="6"/>
                <c:pt idx="0">
                  <c:v>Бухгалтерський облік</c:v>
                </c:pt>
                <c:pt idx="1">
                  <c:v>Експлуатація та ремонт обладнання лісового комплексу</c:v>
                </c:pt>
                <c:pt idx="2">
                  <c:v>Зелене будівництво</c:v>
                </c:pt>
                <c:pt idx="3">
                  <c:v>Землевпорядкування</c:v>
                </c:pt>
                <c:pt idx="4">
                  <c:v>Лісове господарство</c:v>
                </c:pt>
                <c:pt idx="5">
                  <c:v>Обробка деревини</c:v>
                </c:pt>
              </c:strCache>
            </c:strRef>
          </c:cat>
          <c:val>
            <c:numRef>
              <c:f>Лист9!$B$10:$B$15</c:f>
              <c:numCache>
                <c:formatCode>0.000</c:formatCode>
                <c:ptCount val="6"/>
                <c:pt idx="0">
                  <c:v>3.859154929577465</c:v>
                </c:pt>
                <c:pt idx="1">
                  <c:v>4.3100961538461542</c:v>
                </c:pt>
                <c:pt idx="2">
                  <c:v>3.7439024390243905</c:v>
                </c:pt>
                <c:pt idx="3">
                  <c:v>4.3731343283582094</c:v>
                </c:pt>
                <c:pt idx="4">
                  <c:v>4.0171875000000004</c:v>
                </c:pt>
                <c:pt idx="5">
                  <c:v>3.5270270270270272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22-4684-A608-3A5D21312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0"/>
        <c:shape val="box"/>
        <c:axId val="978136223"/>
        <c:axId val="978130399"/>
        <c:axId val="0"/>
      </c:bar3DChart>
      <c:catAx>
        <c:axId val="9781362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5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978130399"/>
        <c:crosses val="autoZero"/>
        <c:auto val="1"/>
        <c:lblAlgn val="ctr"/>
        <c:lblOffset val="100"/>
        <c:noMultiLvlLbl val="0"/>
      </c:catAx>
      <c:valAx>
        <c:axId val="978130399"/>
        <c:scaling>
          <c:orientation val="minMax"/>
        </c:scaling>
        <c:delete val="0"/>
        <c:axPos val="l"/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978136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100"/>
              <a:t>Повнота презентації дисципліни на початку курсу, системи та критерії оцінювання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Лист9!$A$10:$A$15</c:f>
              <c:strCache>
                <c:ptCount val="6"/>
                <c:pt idx="0">
                  <c:v>Бухгалтерський облік</c:v>
                </c:pt>
                <c:pt idx="1">
                  <c:v>Експлуатація та ремонт обладнання лісового комплексу</c:v>
                </c:pt>
                <c:pt idx="2">
                  <c:v>Зелене будівництво</c:v>
                </c:pt>
                <c:pt idx="3">
                  <c:v>Землевпорядкування</c:v>
                </c:pt>
                <c:pt idx="4">
                  <c:v>Лісове господарство</c:v>
                </c:pt>
                <c:pt idx="5">
                  <c:v>Обробка деревини</c:v>
                </c:pt>
              </c:strCache>
            </c:strRef>
          </c:cat>
          <c:val>
            <c:numRef>
              <c:f>Лист9!$B$10:$B$15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513-4246-9DE9-BEFD0D28F6CB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C513-4246-9DE9-BEFD0D28F6CB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C513-4246-9DE9-BEFD0D28F6CB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C513-4246-9DE9-BEFD0D28F6CB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C513-4246-9DE9-BEFD0D28F6CB}"/>
              </c:ext>
            </c:extLst>
          </c:dPt>
          <c:dPt>
            <c:idx val="4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C513-4246-9DE9-BEFD0D28F6CB}"/>
              </c:ext>
            </c:extLst>
          </c:dPt>
          <c:dPt>
            <c:idx val="5"/>
            <c:invertIfNegative val="0"/>
            <c:bubble3D val="0"/>
            <c:spPr>
              <a:solidFill>
                <a:srgbClr val="6633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C513-4246-9DE9-BEFD0D28F6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Лист9!$A$10:$A$15</c:f>
              <c:strCache>
                <c:ptCount val="6"/>
                <c:pt idx="0">
                  <c:v>Бухгалтерський облік</c:v>
                </c:pt>
                <c:pt idx="1">
                  <c:v>Експлуатація та ремонт обладнання лісового комплексу</c:v>
                </c:pt>
                <c:pt idx="2">
                  <c:v>Зелене будівництво</c:v>
                </c:pt>
                <c:pt idx="3">
                  <c:v>Землевпорядкування</c:v>
                </c:pt>
                <c:pt idx="4">
                  <c:v>Лісове господарство</c:v>
                </c:pt>
                <c:pt idx="5">
                  <c:v>Обробка деревини</c:v>
                </c:pt>
              </c:strCache>
            </c:strRef>
          </c:cat>
          <c:val>
            <c:numRef>
              <c:f>Лист9!$C$10:$C$15</c:f>
              <c:numCache>
                <c:formatCode>0.000</c:formatCode>
                <c:ptCount val="6"/>
                <c:pt idx="0">
                  <c:v>4</c:v>
                </c:pt>
                <c:pt idx="1">
                  <c:v>4.3200992555831261</c:v>
                </c:pt>
                <c:pt idx="2">
                  <c:v>3.4619883040935671</c:v>
                </c:pt>
                <c:pt idx="3">
                  <c:v>4.2026143790849675</c:v>
                </c:pt>
                <c:pt idx="4">
                  <c:v>3.993141289437586</c:v>
                </c:pt>
                <c:pt idx="5">
                  <c:v>3.6904761904761907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513-4246-9DE9-BEFD0D28F6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5132143"/>
        <c:axId val="1075138799"/>
        <c:axId val="0"/>
      </c:bar3DChart>
      <c:catAx>
        <c:axId val="107513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075138799"/>
        <c:crosses val="autoZero"/>
        <c:auto val="1"/>
        <c:lblAlgn val="ctr"/>
        <c:lblOffset val="100"/>
        <c:noMultiLvlLbl val="0"/>
      </c:catAx>
      <c:valAx>
        <c:axId val="1075138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075132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 dirty="0"/>
              <a:t>Допомога викладача в отриманні практичних</a:t>
            </a:r>
            <a:r>
              <a:rPr lang="uk-UA" sz="1400" baseline="0" dirty="0"/>
              <a:t> навичок</a:t>
            </a:r>
            <a:endParaRPr lang="uk-UA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C3E-403D-B66A-7F37F64217F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C3E-403D-B66A-7F37F64217F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C3E-403D-B66A-7F37F64217F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C3E-403D-B66A-7F37F64217F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C3E-403D-B66A-7F37F64217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Лист9!$A$1:$A$5</c:f>
              <c:strCache>
                <c:ptCount val="5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  <c:pt idx="3">
                  <c:v>2 бали</c:v>
                </c:pt>
                <c:pt idx="4">
                  <c:v>1 бал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903</c:v>
                </c:pt>
                <c:pt idx="1">
                  <c:v>305</c:v>
                </c:pt>
                <c:pt idx="2">
                  <c:v>262</c:v>
                </c:pt>
                <c:pt idx="3">
                  <c:v>142</c:v>
                </c:pt>
                <c:pt idx="4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3E-403D-B66A-7F37F64217F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Зацікавленість викладача в успіхах студентів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4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11C-4908-BF73-1926EE794633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11C-4908-BF73-1926EE794633}"/>
              </c:ext>
            </c:extLst>
          </c:dPt>
          <c:dPt>
            <c:idx val="2"/>
            <c:invertIfNegative val="0"/>
            <c:bubble3D val="0"/>
            <c:spPr>
              <a:solidFill>
                <a:srgbClr val="CCFF6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11C-4908-BF73-1926EE794633}"/>
              </c:ext>
            </c:extLst>
          </c:dPt>
          <c:dPt>
            <c:idx val="3"/>
            <c:invertIfNegative val="0"/>
            <c:bubble3D val="0"/>
            <c:spPr>
              <a:solidFill>
                <a:srgbClr val="99FFC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11C-4908-BF73-1926EE794633}"/>
              </c:ext>
            </c:extLst>
          </c:dPt>
          <c:dPt>
            <c:idx val="4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011C-4908-BF73-1926EE794633}"/>
              </c:ext>
            </c:extLst>
          </c:dPt>
          <c:cat>
            <c:strRef>
              <c:f>Лист9!$A$1:$A$5</c:f>
              <c:strCache>
                <c:ptCount val="5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  <c:pt idx="3">
                  <c:v>2 бали</c:v>
                </c:pt>
                <c:pt idx="4">
                  <c:v>1 бал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901</c:v>
                </c:pt>
                <c:pt idx="1">
                  <c:v>353</c:v>
                </c:pt>
                <c:pt idx="2">
                  <c:v>268</c:v>
                </c:pt>
                <c:pt idx="3">
                  <c:v>104</c:v>
                </c:pt>
                <c:pt idx="4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1C-4908-BF73-1926EE794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2407615"/>
        <c:axId val="982408863"/>
        <c:axId val="0"/>
      </c:bar3DChart>
      <c:catAx>
        <c:axId val="98240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982408863"/>
        <c:crosses val="autoZero"/>
        <c:auto val="1"/>
        <c:lblAlgn val="ctr"/>
        <c:lblOffset val="100"/>
        <c:noMultiLvlLbl val="0"/>
      </c:catAx>
      <c:valAx>
        <c:axId val="982408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982407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uk-UA" sz="1400"/>
              <a:t>Зацікавленість викладача в успіхах студентів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C99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3D9-44DE-894D-1F79B1BB1647}"/>
              </c:ext>
            </c:extLst>
          </c:dPt>
          <c:dPt>
            <c:idx val="1"/>
            <c:invertIfNegative val="0"/>
            <c:bubble3D val="0"/>
            <c:spPr>
              <a:solidFill>
                <a:srgbClr val="AFFFA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3D9-44DE-894D-1F79B1BB1647}"/>
              </c:ext>
            </c:extLst>
          </c:dPt>
          <c:dPt>
            <c:idx val="2"/>
            <c:invertIfNegative val="0"/>
            <c:bubble3D val="0"/>
            <c:spPr>
              <a:solidFill>
                <a:srgbClr val="FFFF4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3D9-44DE-894D-1F79B1BB1647}"/>
              </c:ext>
            </c:extLst>
          </c:dPt>
          <c:dPt>
            <c:idx val="3"/>
            <c:invertIfNegative val="0"/>
            <c:bubble3D val="0"/>
            <c:spPr>
              <a:solidFill>
                <a:srgbClr val="FF85B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3D9-44DE-894D-1F79B1BB1647}"/>
              </c:ext>
            </c:extLst>
          </c:dPt>
          <c:dPt>
            <c:idx val="4"/>
            <c:invertIfNegative val="0"/>
            <c:bubble3D val="0"/>
            <c:spPr>
              <a:solidFill>
                <a:srgbClr val="98CEA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3D9-44DE-894D-1F79B1BB1647}"/>
              </c:ext>
            </c:extLst>
          </c:dPt>
          <c:dPt>
            <c:idx val="5"/>
            <c:invertIfNegative val="0"/>
            <c:bubble3D val="0"/>
            <c:spPr>
              <a:solidFill>
                <a:srgbClr val="6FDE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3D9-44DE-894D-1F79B1BB1647}"/>
              </c:ext>
            </c:extLst>
          </c:dPt>
          <c:cat>
            <c:strRef>
              <c:f>Лист9!$A$10:$A$15</c:f>
              <c:strCache>
                <c:ptCount val="6"/>
                <c:pt idx="0">
                  <c:v>Бухгалтерський облік</c:v>
                </c:pt>
                <c:pt idx="1">
                  <c:v>Експлуатація та ремонт обладнання лісового комплексу</c:v>
                </c:pt>
                <c:pt idx="2">
                  <c:v>Зелене будівництво</c:v>
                </c:pt>
                <c:pt idx="3">
                  <c:v>Землевпорядкування</c:v>
                </c:pt>
                <c:pt idx="4">
                  <c:v>Лісове господарство</c:v>
                </c:pt>
                <c:pt idx="5">
                  <c:v>Обробка деревини</c:v>
                </c:pt>
              </c:strCache>
            </c:strRef>
          </c:cat>
          <c:val>
            <c:numRef>
              <c:f>Лист9!$B$10:$B$15</c:f>
              <c:numCache>
                <c:formatCode>0.000</c:formatCode>
                <c:ptCount val="6"/>
                <c:pt idx="0">
                  <c:v>3.8288288288288288</c:v>
                </c:pt>
                <c:pt idx="1">
                  <c:v>4.4578313253012052</c:v>
                </c:pt>
                <c:pt idx="2">
                  <c:v>3.6136363636363638</c:v>
                </c:pt>
                <c:pt idx="3">
                  <c:v>4.5</c:v>
                </c:pt>
                <c:pt idx="4">
                  <c:v>4.1537242472266245</c:v>
                </c:pt>
                <c:pt idx="5">
                  <c:v>3.4692307692307693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3D9-44DE-894D-1F79B1BB1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8137055"/>
        <c:axId val="978131647"/>
        <c:axId val="0"/>
      </c:bar3DChart>
      <c:catAx>
        <c:axId val="978137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978131647"/>
        <c:crosses val="autoZero"/>
        <c:auto val="1"/>
        <c:lblAlgn val="ctr"/>
        <c:lblOffset val="100"/>
        <c:noMultiLvlLbl val="0"/>
      </c:catAx>
      <c:valAx>
        <c:axId val="978131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978137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 Наявність зворотного зв"язку "студент-викладач"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E37-49AE-86ED-8B77CA30DD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37-49AE-86ED-8B77CA30DD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E37-49AE-86ED-8B77CA30DD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E37-49AE-86ED-8B77CA30DD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E37-49AE-86ED-8B77CA30DDB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E37-49AE-86ED-8B77CA30DDB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E37-49AE-86ED-8B77CA30DDB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E37-49AE-86ED-8B77CA30DDB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E37-49AE-86ED-8B77CA30DDB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3E37-49AE-86ED-8B77CA30DDB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Лист9!$A$1:$A$5</c:f>
              <c:strCache>
                <c:ptCount val="5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  <c:pt idx="3">
                  <c:v>2 бали</c:v>
                </c:pt>
                <c:pt idx="4">
                  <c:v>1 бал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879</c:v>
                </c:pt>
                <c:pt idx="1">
                  <c:v>353</c:v>
                </c:pt>
                <c:pt idx="2">
                  <c:v>298</c:v>
                </c:pt>
                <c:pt idx="3">
                  <c:v>117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37-49AE-86ED-8B77CA30DDB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1200">
                <a:solidFill>
                  <a:sysClr val="windowText" lastClr="000000"/>
                </a:solidFill>
              </a:rPr>
              <a:t> Наявність зворотного зв"язку "студент-викладач"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all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1830314960629922"/>
          <c:y val="0.19432888597258677"/>
          <c:w val="0.54558573928258969"/>
          <c:h val="0.75474518810148727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67-4BFB-A31B-48E72F07AEA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67-4BFB-A31B-48E72F07AEAF}"/>
              </c:ext>
            </c:extLst>
          </c:dPt>
          <c:dPt>
            <c:idx val="2"/>
            <c:invertIfNegative val="0"/>
            <c:bubble3D val="0"/>
            <c:spPr>
              <a:solidFill>
                <a:srgbClr val="FFFF4B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67-4BFB-A31B-48E72F07AEAF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A67-4BFB-A31B-48E72F07AEAF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A67-4BFB-A31B-48E72F07AEAF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A67-4BFB-A31B-48E72F07AEAF}"/>
              </c:ext>
            </c:extLst>
          </c:dPt>
          <c:dLbls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Лист9!$A$10:$A$15</c:f>
              <c:strCache>
                <c:ptCount val="6"/>
                <c:pt idx="0">
                  <c:v>Бухгалтерський облік</c:v>
                </c:pt>
                <c:pt idx="1">
                  <c:v>Експлуатація та ремонт обладнання лісового комплексу</c:v>
                </c:pt>
                <c:pt idx="2">
                  <c:v>Зелене будівництво</c:v>
                </c:pt>
                <c:pt idx="3">
                  <c:v>Землевпорядкування</c:v>
                </c:pt>
                <c:pt idx="4">
                  <c:v>Лісове господарство</c:v>
                </c:pt>
                <c:pt idx="5">
                  <c:v>Обробка деревини</c:v>
                </c:pt>
              </c:strCache>
            </c:strRef>
          </c:cat>
          <c:val>
            <c:numRef>
              <c:f>Лист9!$B$10:$B$15</c:f>
              <c:numCache>
                <c:formatCode>0.000</c:formatCode>
                <c:ptCount val="6"/>
                <c:pt idx="0">
                  <c:v>3.8272727272727272</c:v>
                </c:pt>
                <c:pt idx="1">
                  <c:v>4.4251781472684089</c:v>
                </c:pt>
                <c:pt idx="2">
                  <c:v>3.5632183908045976</c:v>
                </c:pt>
                <c:pt idx="3">
                  <c:v>4.5149253731343286</c:v>
                </c:pt>
                <c:pt idx="4">
                  <c:v>4.1446740858505562</c:v>
                </c:pt>
                <c:pt idx="5">
                  <c:v>3.4191176470588234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67-4BFB-A31B-48E72F07AE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150560047"/>
        <c:axId val="1150530511"/>
        <c:axId val="0"/>
      </c:bar3DChart>
      <c:catAx>
        <c:axId val="1150560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50530511"/>
        <c:crosses val="autoZero"/>
        <c:auto val="1"/>
        <c:lblAlgn val="ctr"/>
        <c:lblOffset val="100"/>
        <c:noMultiLvlLbl val="0"/>
      </c:catAx>
      <c:valAx>
        <c:axId val="1150530511"/>
        <c:scaling>
          <c:orientation val="minMax"/>
        </c:scaling>
        <c:delete val="1"/>
        <c:axPos val="b"/>
        <c:numFmt formatCode="0.000" sourceLinked="1"/>
        <c:majorTickMark val="out"/>
        <c:minorTickMark val="none"/>
        <c:tickLblPos val="nextTo"/>
        <c:crossAx val="1150560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6350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/>
              <a:t> Уміння створювати комфортне середовище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73B-48E9-9749-76CA0B1B35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73B-48E9-9749-76CA0B1B35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73B-48E9-9749-76CA0B1B35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73B-48E9-9749-76CA0B1B35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73B-48E9-9749-76CA0B1B35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73B-48E9-9749-76CA0B1B35EB}"/>
              </c:ext>
            </c:extLst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3B-48E9-9749-76CA0B1B35E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Лист9!$A$1:$A$5</c:f>
              <c:strCache>
                <c:ptCount val="5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  <c:pt idx="3">
                  <c:v>2 бали</c:v>
                </c:pt>
                <c:pt idx="4">
                  <c:v>1 бал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834</c:v>
                </c:pt>
                <c:pt idx="1">
                  <c:v>364</c:v>
                </c:pt>
                <c:pt idx="2">
                  <c:v>293</c:v>
                </c:pt>
                <c:pt idx="3">
                  <c:v>118</c:v>
                </c:pt>
                <c:pt idx="4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73B-48E9-9749-76CA0B1B35E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/>
              <a:t>Коректність та тактовність викладача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  <a:ln>
                <a:solidFill>
                  <a:srgbClr val="00B050"/>
                </a:solidFill>
              </a:ln>
              <a:effectLst/>
              <a:sp3d>
                <a:contourClr>
                  <a:srgbClr val="00B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02-4C31-9209-58FB049E9987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  <a:ln>
                <a:solidFill>
                  <a:srgbClr val="7030A0"/>
                </a:solidFill>
              </a:ln>
              <a:effectLst/>
              <a:sp3d>
                <a:contourClr>
                  <a:srgbClr val="7030A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02-4C31-9209-58FB049E9987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6"/>
                <a:tile tx="0" ty="0" sx="100000" sy="100000" flip="none" algn="tl"/>
              </a:blipFill>
              <a:ln>
                <a:solidFill>
                  <a:schemeClr val="accent2">
                    <a:lumMod val="50000"/>
                  </a:schemeClr>
                </a:solidFill>
              </a:ln>
              <a:effectLst/>
              <a:sp3d>
                <a:contourClr>
                  <a:schemeClr val="accent2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302-4C31-9209-58FB049E9987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7"/>
                <a:tile tx="0" ty="0" sx="100000" sy="100000" flip="none" algn="tl"/>
              </a:blipFill>
              <a:ln>
                <a:solidFill>
                  <a:srgbClr val="FF85B6"/>
                </a:solidFill>
              </a:ln>
              <a:effectLst/>
              <a:sp3d>
                <a:contourClr>
                  <a:srgbClr val="FF85B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302-4C31-9209-58FB049E9987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8"/>
                <a:tile tx="0" ty="0" sx="100000" sy="100000" flip="none" algn="tl"/>
              </a:blipFill>
              <a:ln>
                <a:solidFill>
                  <a:schemeClr val="accent2">
                    <a:lumMod val="50000"/>
                  </a:schemeClr>
                </a:solidFill>
              </a:ln>
              <a:effectLst/>
              <a:sp3d>
                <a:contourClr>
                  <a:schemeClr val="accent2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302-4C31-9209-58FB049E9987}"/>
              </c:ext>
            </c:extLst>
          </c:dPt>
          <c:cat>
            <c:strRef>
              <c:f>Лист9!$A$1:$A$5</c:f>
              <c:strCache>
                <c:ptCount val="5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  <c:pt idx="3">
                  <c:v>2 бали</c:v>
                </c:pt>
                <c:pt idx="4">
                  <c:v>1 бал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910</c:v>
                </c:pt>
                <c:pt idx="1">
                  <c:v>342</c:v>
                </c:pt>
                <c:pt idx="2">
                  <c:v>269</c:v>
                </c:pt>
                <c:pt idx="3">
                  <c:v>90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02-4C31-9209-58FB049E9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984376895"/>
        <c:axId val="984377311"/>
        <c:axId val="1152448415"/>
      </c:bar3DChart>
      <c:catAx>
        <c:axId val="984376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984377311"/>
        <c:crosses val="autoZero"/>
        <c:auto val="1"/>
        <c:lblAlgn val="ctr"/>
        <c:lblOffset val="100"/>
        <c:noMultiLvlLbl val="0"/>
      </c:catAx>
      <c:valAx>
        <c:axId val="9843773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984376895"/>
        <c:crosses val="autoZero"/>
        <c:crossBetween val="between"/>
      </c:valAx>
      <c:serAx>
        <c:axId val="1152448415"/>
        <c:scaling>
          <c:orientation val="minMax"/>
        </c:scaling>
        <c:delete val="1"/>
        <c:axPos val="b"/>
        <c:majorTickMark val="none"/>
        <c:minorTickMark val="none"/>
        <c:tickLblPos val="nextTo"/>
        <c:crossAx val="984377311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9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100"/>
              <a:t>Коректність та тактовність викладача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CF-42A7-8B67-9BA4E65C8ED6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CF-42A7-8B67-9BA4E65C8ED6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CF-42A7-8B67-9BA4E65C8ED6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CF-42A7-8B67-9BA4E65C8ED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4CF-42A7-8B67-9BA4E65C8ED6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4CF-42A7-8B67-9BA4E65C8ED6}"/>
              </c:ext>
            </c:extLst>
          </c:dPt>
          <c:dLbls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Лист9!$A$10:$A$15</c:f>
              <c:strCache>
                <c:ptCount val="6"/>
                <c:pt idx="0">
                  <c:v>Бухгалтерський облік</c:v>
                </c:pt>
                <c:pt idx="1">
                  <c:v>Експлуатація та ремонт обладнання лісового комплексу</c:v>
                </c:pt>
                <c:pt idx="2">
                  <c:v>Зелене будівництво</c:v>
                </c:pt>
                <c:pt idx="3">
                  <c:v>Землевпорядкування</c:v>
                </c:pt>
                <c:pt idx="4">
                  <c:v>Лісове господарство</c:v>
                </c:pt>
                <c:pt idx="5">
                  <c:v>Обробка деревини</c:v>
                </c:pt>
              </c:strCache>
            </c:strRef>
          </c:cat>
          <c:val>
            <c:numRef>
              <c:f>Лист9!$B$10:$B$15</c:f>
              <c:numCache>
                <c:formatCode>0.000</c:formatCode>
                <c:ptCount val="6"/>
                <c:pt idx="0">
                  <c:v>3.8325791855203621</c:v>
                </c:pt>
                <c:pt idx="1">
                  <c:v>4.5341463414634147</c:v>
                </c:pt>
                <c:pt idx="2">
                  <c:v>3.68</c:v>
                </c:pt>
                <c:pt idx="3">
                  <c:v>4.5820895522388057</c:v>
                </c:pt>
                <c:pt idx="4">
                  <c:v>4.2026143790849675</c:v>
                </c:pt>
                <c:pt idx="5">
                  <c:v>3.4031007751937983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4CF-42A7-8B67-9BA4E65C8E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84361087"/>
        <c:axId val="984380223"/>
      </c:barChart>
      <c:catAx>
        <c:axId val="984361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984380223"/>
        <c:crosses val="autoZero"/>
        <c:auto val="1"/>
        <c:lblAlgn val="ctr"/>
        <c:lblOffset val="100"/>
        <c:noMultiLvlLbl val="0"/>
      </c:catAx>
      <c:valAx>
        <c:axId val="984380223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984361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/>
              <a:t>Задоволеність вивченням дисципліни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F22-486C-82C7-B80C426E2F69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F22-486C-82C7-B80C426E2F69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EF22-486C-82C7-B80C426E2F69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EF22-486C-82C7-B80C426E2F69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EF22-486C-82C7-B80C426E2F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Лист9!$A$1:$A$5</c:f>
              <c:strCache>
                <c:ptCount val="5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  <c:pt idx="3">
                  <c:v>2 бали</c:v>
                </c:pt>
                <c:pt idx="4">
                  <c:v>1 бал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868</c:v>
                </c:pt>
                <c:pt idx="1">
                  <c:v>311</c:v>
                </c:pt>
                <c:pt idx="2">
                  <c:v>288</c:v>
                </c:pt>
                <c:pt idx="3">
                  <c:v>121</c:v>
                </c:pt>
                <c:pt idx="4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22-486C-82C7-B80C426E2F6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/>
              <a:t>Задоволеність вивченням дисципліни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Лист9!$A$10</c:f>
              <c:strCache>
                <c:ptCount val="1"/>
                <c:pt idx="0">
                  <c:v>Бухгалтерський облік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val>
            <c:numRef>
              <c:f>Лист9!$B$10</c:f>
              <c:numCache>
                <c:formatCode>0.000</c:formatCode>
                <c:ptCount val="1"/>
                <c:pt idx="0">
                  <c:v>3.7702702702702702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8-44E2-9705-026C96D73FF2}"/>
            </c:ext>
          </c:extLst>
        </c:ser>
        <c:ser>
          <c:idx val="1"/>
          <c:order val="1"/>
          <c:tx>
            <c:strRef>
              <c:f>Лист9!$A$11</c:f>
              <c:strCache>
                <c:ptCount val="1"/>
                <c:pt idx="0">
                  <c:v>Експлуатація та ремонт обладнання лісового комплексу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val>
            <c:numRef>
              <c:f>Лист9!$B$11</c:f>
              <c:numCache>
                <c:formatCode>0.000</c:formatCode>
                <c:ptCount val="1"/>
                <c:pt idx="0">
                  <c:v>4.4254807692307692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F8-44E2-9705-026C96D73FF2}"/>
            </c:ext>
          </c:extLst>
        </c:ser>
        <c:ser>
          <c:idx val="2"/>
          <c:order val="2"/>
          <c:tx>
            <c:strRef>
              <c:f>Лист9!$A$12</c:f>
              <c:strCache>
                <c:ptCount val="1"/>
                <c:pt idx="0">
                  <c:v>Зелене будівництво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val>
            <c:numRef>
              <c:f>Лист9!$B$12</c:f>
              <c:numCache>
                <c:formatCode>0.000</c:formatCode>
                <c:ptCount val="1"/>
                <c:pt idx="0">
                  <c:v>3.5632183908045976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F8-44E2-9705-026C96D73FF2}"/>
            </c:ext>
          </c:extLst>
        </c:ser>
        <c:ser>
          <c:idx val="3"/>
          <c:order val="3"/>
          <c:tx>
            <c:strRef>
              <c:f>Лист9!$A$13</c:f>
              <c:strCache>
                <c:ptCount val="1"/>
                <c:pt idx="0">
                  <c:v>Землевпорядкування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val>
            <c:numRef>
              <c:f>Лист9!$B$13</c:f>
              <c:numCache>
                <c:formatCode>0.000</c:formatCode>
                <c:ptCount val="1"/>
                <c:pt idx="0">
                  <c:v>4.4360902255639099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F8-44E2-9705-026C96D73FF2}"/>
            </c:ext>
          </c:extLst>
        </c:ser>
        <c:ser>
          <c:idx val="4"/>
          <c:order val="4"/>
          <c:tx>
            <c:strRef>
              <c:f>Лист9!$A$14</c:f>
              <c:strCache>
                <c:ptCount val="1"/>
                <c:pt idx="0">
                  <c:v>Лісове господарство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val>
            <c:numRef>
              <c:f>Лист9!$B$14</c:f>
              <c:numCache>
                <c:formatCode>0.000</c:formatCode>
                <c:ptCount val="1"/>
                <c:pt idx="0">
                  <c:v>3.9871794871794872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F8-44E2-9705-026C96D73FF2}"/>
            </c:ext>
          </c:extLst>
        </c:ser>
        <c:ser>
          <c:idx val="5"/>
          <c:order val="5"/>
          <c:tx>
            <c:strRef>
              <c:f>Лист9!$A$15</c:f>
              <c:strCache>
                <c:ptCount val="1"/>
                <c:pt idx="0">
                  <c:v>Обробка деревини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val>
            <c:numRef>
              <c:f>Лист9!$B$15</c:f>
              <c:numCache>
                <c:formatCode>0.000</c:formatCode>
                <c:ptCount val="1"/>
                <c:pt idx="0">
                  <c:v>3.2868217054263567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F8-44E2-9705-026C96D73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150556719"/>
        <c:axId val="1150560047"/>
      </c:barChart>
      <c:catAx>
        <c:axId val="1150556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50560047"/>
        <c:crosses val="autoZero"/>
        <c:auto val="1"/>
        <c:lblAlgn val="ctr"/>
        <c:lblOffset val="100"/>
        <c:noMultiLvlLbl val="0"/>
      </c:catAx>
      <c:valAx>
        <c:axId val="1150560047"/>
        <c:scaling>
          <c:orientation val="minMax"/>
        </c:scaling>
        <c:delete val="0"/>
        <c:axPos val="l"/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50556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Організаційна культура викладача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4F-44FE-A16B-19851F0E81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4F-44FE-A16B-19851F0E81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4F-44FE-A16B-19851F0E81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84F-44FE-A16B-19851F0E81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84F-44FE-A16B-19851F0E81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Лист9!$A$1:$A$5</c:f>
              <c:strCache>
                <c:ptCount val="5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  <c:pt idx="3">
                  <c:v>2 бали</c:v>
                </c:pt>
                <c:pt idx="4">
                  <c:v>1 бал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937</c:v>
                </c:pt>
                <c:pt idx="1">
                  <c:v>475</c:v>
                </c:pt>
                <c:pt idx="2">
                  <c:v>259</c:v>
                </c:pt>
                <c:pt idx="3">
                  <c:v>116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4F-44FE-A16B-19851F0E815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/>
              <a:t> Корисність вивчення дисципліни для майбутньої професії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020-4E8D-8BB3-4671BDDAF0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020-4E8D-8BB3-4671BDDAF0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020-4E8D-8BB3-4671BDDAF0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020-4E8D-8BB3-4671BDDAF0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020-4E8D-8BB3-4671BDDAF07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020-4E8D-8BB3-4671BDDAF07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020-4E8D-8BB3-4671BDDAF07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020-4E8D-8BB3-4671BDDAF07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020-4E8D-8BB3-4671BDDAF07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020-4E8D-8BB3-4671BDDAF07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Лист9!$A$1:$A$5</c:f>
              <c:strCache>
                <c:ptCount val="5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  <c:pt idx="3">
                  <c:v>2 бали</c:v>
                </c:pt>
                <c:pt idx="4">
                  <c:v>1 бал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626</c:v>
                </c:pt>
                <c:pt idx="1">
                  <c:v>331</c:v>
                </c:pt>
                <c:pt idx="2">
                  <c:v>245</c:v>
                </c:pt>
                <c:pt idx="3">
                  <c:v>147</c:v>
                </c:pt>
                <c:pt idx="4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20-4E8D-8BB3-4671BDDAF07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200"/>
              <a:t>Корисність вивчення дисципліни для майбутньої професії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F77-43F5-9F9C-AB18CC18751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F77-43F5-9F9C-AB18CC18751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F77-43F5-9F9C-AB18CC18751B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F77-43F5-9F9C-AB18CC18751B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F77-43F5-9F9C-AB18CC18751B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BF77-43F5-9F9C-AB18CC18751B}"/>
              </c:ext>
            </c:extLst>
          </c:dPt>
          <c:cat>
            <c:strRef>
              <c:f>Лист9!$A$10:$A$15</c:f>
              <c:strCache>
                <c:ptCount val="6"/>
                <c:pt idx="0">
                  <c:v>Бухгалтерський облік</c:v>
                </c:pt>
                <c:pt idx="1">
                  <c:v>Експлуатація та ремонт обладнання лісового комплексу</c:v>
                </c:pt>
                <c:pt idx="2">
                  <c:v>Зелене будівництво</c:v>
                </c:pt>
                <c:pt idx="3">
                  <c:v>Землевпорядкування</c:v>
                </c:pt>
                <c:pt idx="4">
                  <c:v>Лісове господарство</c:v>
                </c:pt>
                <c:pt idx="5">
                  <c:v>Обробка деревини</c:v>
                </c:pt>
              </c:strCache>
            </c:strRef>
          </c:cat>
          <c:val>
            <c:numRef>
              <c:f>Лист9!$B$10:$B$15</c:f>
              <c:numCache>
                <c:formatCode>0.000</c:formatCode>
                <c:ptCount val="6"/>
                <c:pt idx="0">
                  <c:v>3.65625</c:v>
                </c:pt>
                <c:pt idx="1">
                  <c:v>4.1947115384615383</c:v>
                </c:pt>
                <c:pt idx="2">
                  <c:v>3.5402298850574714</c:v>
                </c:pt>
                <c:pt idx="3">
                  <c:v>4</c:v>
                </c:pt>
                <c:pt idx="4">
                  <c:v>3.8826666666666667</c:v>
                </c:pt>
                <c:pt idx="5">
                  <c:v>3.1654135338345863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77-43F5-9F9C-AB18CC187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8140799"/>
        <c:axId val="978133727"/>
        <c:axId val="0"/>
      </c:bar3DChart>
      <c:catAx>
        <c:axId val="97814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978133727"/>
        <c:crosses val="autoZero"/>
        <c:auto val="1"/>
        <c:lblAlgn val="ctr"/>
        <c:lblOffset val="100"/>
        <c:noMultiLvlLbl val="0"/>
      </c:catAx>
      <c:valAx>
        <c:axId val="97813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978140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uk-UA" sz="1800" b="1"/>
              <a:t>Оцінка якості викладання дисциплін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UA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B6-4B6E-9705-0E60374CDA3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B6-4B6E-9705-0E60374CDA3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B6-4B6E-9705-0E60374CDA3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B6-4B6E-9705-0E60374CDA3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9B6-4B6E-9705-0E60374CDA3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9B6-4B6E-9705-0E60374CDA3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9B6-4B6E-9705-0E60374CDA3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9B6-4B6E-9705-0E60374CDA3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9B6-4B6E-9705-0E60374CDA3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9B6-4B6E-9705-0E60374CDA3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9B6-4B6E-9705-0E60374CDA3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9B6-4B6E-9705-0E60374CDA3A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9B6-4B6E-9705-0E60374CDA3A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9B6-4B6E-9705-0E60374CDA3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99B6-4B6E-9705-0E60374CDA3A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99B6-4B6E-9705-0E60374CDA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Лист10!$A$2:$A$17</c:f>
              <c:strCache>
                <c:ptCount val="16"/>
                <c:pt idx="0">
                  <c:v>Повнота презентації дисципліни на початку курсу, системи та критерії оцінювання</c:v>
                </c:pt>
                <c:pt idx="1">
                  <c:v>Організаційна культура викладача</c:v>
                </c:pt>
                <c:pt idx="2">
                  <c:v>Об'єктивність та прозорість оцінювання знань студентів</c:v>
                </c:pt>
                <c:pt idx="3">
                  <c:v> Відкритість та доступність викладача під час навчання</c:v>
                </c:pt>
                <c:pt idx="4">
                  <c:v>Вимогливість викладача до студентів під час навчання</c:v>
                </c:pt>
                <c:pt idx="5">
                  <c:v>Вміння зацікавити до вивчення дисципліни</c:v>
                </c:pt>
                <c:pt idx="6">
                  <c:v>Корисність методичного забезпечення при вивченні дисципліни</c:v>
                </c:pt>
                <c:pt idx="7">
                  <c:v> Використання інтерактивних форм та методів навчання</c:v>
                </c:pt>
                <c:pt idx="8">
                  <c:v>Допомога викладача в отриманні сучасних знань та вмінь</c:v>
                </c:pt>
                <c:pt idx="9">
                  <c:v>Допомога викладача в отриманні практичних навичок</c:v>
                </c:pt>
                <c:pt idx="10">
                  <c:v> Зацікавленість викладача в успіхах студентів</c:v>
                </c:pt>
                <c:pt idx="11">
                  <c:v>Наявність зворотнього зв'язку "студент-викладач"</c:v>
                </c:pt>
                <c:pt idx="12">
                  <c:v>Уміння створювати комфортне середовише</c:v>
                </c:pt>
                <c:pt idx="13">
                  <c:v>Коректність та тактовність викладача</c:v>
                </c:pt>
                <c:pt idx="14">
                  <c:v> Задоволеність вивченням дисциплін</c:v>
                </c:pt>
                <c:pt idx="15">
                  <c:v>Корисність вивчення дисципліни для майбутньої професії</c:v>
                </c:pt>
              </c:strCache>
            </c:strRef>
          </c:cat>
          <c:val>
            <c:numRef>
              <c:f>Лист10!$B$2:$B$17</c:f>
              <c:numCache>
                <c:formatCode>0.000</c:formatCode>
                <c:ptCount val="16"/>
                <c:pt idx="0">
                  <c:v>3.9989384288747347</c:v>
                </c:pt>
                <c:pt idx="1">
                  <c:v>4.1491323210412148</c:v>
                </c:pt>
                <c:pt idx="2">
                  <c:v>4.0838598506605397</c:v>
                </c:pt>
                <c:pt idx="3">
                  <c:v>4.1029735682819384</c:v>
                </c:pt>
                <c:pt idx="4">
                  <c:v>4.1129943502824862</c:v>
                </c:pt>
                <c:pt idx="5">
                  <c:v>4.035202863961814</c:v>
                </c:pt>
                <c:pt idx="6">
                  <c:v>4.1280235988200591</c:v>
                </c:pt>
                <c:pt idx="7">
                  <c:v>4.1105964099594674</c:v>
                </c:pt>
                <c:pt idx="8">
                  <c:v>4.1271137026239071</c:v>
                </c:pt>
                <c:pt idx="9">
                  <c:v>4.0279883381924195</c:v>
                </c:pt>
                <c:pt idx="10">
                  <c:v>4.0567915690866512</c:v>
                </c:pt>
                <c:pt idx="11">
                  <c:v>4.0851808634772464</c:v>
                </c:pt>
                <c:pt idx="12">
                  <c:v>4.0188235294117645</c:v>
                </c:pt>
                <c:pt idx="13">
                  <c:v>4.1493158834027364</c:v>
                </c:pt>
                <c:pt idx="14">
                  <c:v>4.0047114252061249</c:v>
                </c:pt>
                <c:pt idx="15">
                  <c:v>3.841237113402062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99B6-4B6E-9705-0E60374CDA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087870848"/>
        <c:axId val="1087871264"/>
      </c:barChart>
      <c:catAx>
        <c:axId val="108787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087871264"/>
        <c:crosses val="autoZero"/>
        <c:auto val="1"/>
        <c:lblAlgn val="ctr"/>
        <c:lblOffset val="100"/>
        <c:noMultiLvlLbl val="0"/>
      </c:catAx>
      <c:valAx>
        <c:axId val="108787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08787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woPt" dir="t">
        <a:rot lat="0" lon="0" rev="3000000"/>
      </a:lightRig>
    </a:scene3d>
    <a:sp3d prstMaterial="metal">
      <a:bevelT w="139700" h="139700" prst="divot"/>
      <a:bevelB w="101600" prst="riblet"/>
    </a:sp3d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Організаційна культура викладача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Лист9!$A$10:$A$15</c:f>
              <c:strCache>
                <c:ptCount val="6"/>
                <c:pt idx="0">
                  <c:v>Бухгалтерський облік</c:v>
                </c:pt>
                <c:pt idx="1">
                  <c:v>Експлуатація та ремонт обладнання лісового комплексу</c:v>
                </c:pt>
                <c:pt idx="2">
                  <c:v>Зелене будівництво</c:v>
                </c:pt>
                <c:pt idx="3">
                  <c:v>Землевпорядкування</c:v>
                </c:pt>
                <c:pt idx="4">
                  <c:v>Лісове господарство</c:v>
                </c:pt>
                <c:pt idx="5">
                  <c:v>Обробка деревини</c:v>
                </c:pt>
              </c:strCache>
            </c:strRef>
          </c:cat>
          <c:val>
            <c:numRef>
              <c:f>Лист9!$B$10:$B$15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6482-410C-B6AF-8A5F4BF8882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482-410C-B6AF-8A5F4BF8882D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482-410C-B6AF-8A5F4BF8882D}"/>
              </c:ext>
            </c:extLst>
          </c:dPt>
          <c:dPt>
            <c:idx val="2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6482-410C-B6AF-8A5F4BF8882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6482-410C-B6AF-8A5F4BF8882D}"/>
              </c:ext>
            </c:extLst>
          </c:dPt>
          <c:dPt>
            <c:idx val="4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6482-410C-B6AF-8A5F4BF8882D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6482-410C-B6AF-8A5F4BF8882D}"/>
              </c:ext>
            </c:extLst>
          </c:dPt>
          <c:cat>
            <c:strRef>
              <c:f>Лист9!$A$10:$A$15</c:f>
              <c:strCache>
                <c:ptCount val="6"/>
                <c:pt idx="0">
                  <c:v>Бухгалтерський облік</c:v>
                </c:pt>
                <c:pt idx="1">
                  <c:v>Експлуатація та ремонт обладнання лісового комплексу</c:v>
                </c:pt>
                <c:pt idx="2">
                  <c:v>Зелене будівництво</c:v>
                </c:pt>
                <c:pt idx="3">
                  <c:v>Землевпорядкування</c:v>
                </c:pt>
                <c:pt idx="4">
                  <c:v>Лісове господарство</c:v>
                </c:pt>
                <c:pt idx="5">
                  <c:v>Обробка деревини</c:v>
                </c:pt>
              </c:strCache>
            </c:strRef>
          </c:cat>
          <c:val>
            <c:numRef>
              <c:f>Лист9!$C$10:$C$15</c:f>
              <c:numCache>
                <c:formatCode>0.000</c:formatCode>
                <c:ptCount val="6"/>
                <c:pt idx="0">
                  <c:v>4.0136363636363637</c:v>
                </c:pt>
                <c:pt idx="1">
                  <c:v>4.3961813842482096</c:v>
                </c:pt>
                <c:pt idx="2">
                  <c:v>3.3485714285714288</c:v>
                </c:pt>
                <c:pt idx="3">
                  <c:v>4.3933333333333335</c:v>
                </c:pt>
                <c:pt idx="4">
                  <c:v>4.2143928035982006</c:v>
                </c:pt>
                <c:pt idx="5">
                  <c:v>3.8679245283018866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482-410C-B6AF-8A5F4BF88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0560047"/>
        <c:axId val="1150553807"/>
        <c:axId val="0"/>
      </c:bar3DChart>
      <c:catAx>
        <c:axId val="1150560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50553807"/>
        <c:crosses val="autoZero"/>
        <c:auto val="1"/>
        <c:lblAlgn val="ctr"/>
        <c:lblOffset val="100"/>
        <c:noMultiLvlLbl val="0"/>
      </c:catAx>
      <c:valAx>
        <c:axId val="11505538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50560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200"/>
              <a:t> Об'єктивність та прозорість оцінювання знань студентів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E5F-4508-879A-FAD9AEE4C4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E5F-4508-879A-FAD9AEE4C4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5F-4508-879A-FAD9AEE4C4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E5F-4508-879A-FAD9AEE4C4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E5F-4508-879A-FAD9AEE4C4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Лист9!$A$1:$A$5</c:f>
              <c:strCache>
                <c:ptCount val="5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  <c:pt idx="3">
                  <c:v>2 бали</c:v>
                </c:pt>
                <c:pt idx="4">
                  <c:v>1 бал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889</c:v>
                </c:pt>
                <c:pt idx="1">
                  <c:v>355</c:v>
                </c:pt>
                <c:pt idx="2">
                  <c:v>330</c:v>
                </c:pt>
                <c:pt idx="3">
                  <c:v>88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E5F-4508-879A-FAD9AEE4C4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>
        <a:lumMod val="85000"/>
      </a:sysClr>
    </a:solidFill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1600">
                <a:solidFill>
                  <a:sysClr val="windowText" lastClr="000000"/>
                </a:solidFill>
              </a:rPr>
              <a:t>Об'єктивність та прозорість оцінювання знань студентів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all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rgbClr val="FFFF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F2A-461D-A8A5-2E6CB5A0F5D6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rgbClr val="7030A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2A-461D-A8A5-2E6CB5A0F5D6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rgbClr val="92D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F2A-461D-A8A5-2E6CB5A0F5D6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F2A-461D-A8A5-2E6CB5A0F5D6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rgbClr val="7030A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F2A-461D-A8A5-2E6CB5A0F5D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2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F2A-461D-A8A5-2E6CB5A0F5D6}"/>
              </c:ext>
            </c:extLst>
          </c:dPt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Лист9!$A$10:$A$15</c:f>
              <c:strCache>
                <c:ptCount val="6"/>
                <c:pt idx="0">
                  <c:v>Бухгалтерський облік</c:v>
                </c:pt>
                <c:pt idx="1">
                  <c:v>Експлуатація та ремонт обладнання лісового комплексу</c:v>
                </c:pt>
                <c:pt idx="2">
                  <c:v>Зелене будівництво</c:v>
                </c:pt>
                <c:pt idx="3">
                  <c:v>Землевпорядкування</c:v>
                </c:pt>
                <c:pt idx="4">
                  <c:v>Лісове господарство</c:v>
                </c:pt>
                <c:pt idx="5">
                  <c:v>Обробка деревини</c:v>
                </c:pt>
              </c:strCache>
            </c:strRef>
          </c:cat>
          <c:val>
            <c:numRef>
              <c:f>Лист9!$B$10:$B$15</c:f>
              <c:numCache>
                <c:formatCode>0.000</c:formatCode>
                <c:ptCount val="6"/>
                <c:pt idx="0">
                  <c:v>4.0136363636363637</c:v>
                </c:pt>
                <c:pt idx="1">
                  <c:v>4.364303178484108</c:v>
                </c:pt>
                <c:pt idx="2">
                  <c:v>3.6</c:v>
                </c:pt>
                <c:pt idx="3">
                  <c:v>4.337662337662338</c:v>
                </c:pt>
                <c:pt idx="4">
                  <c:v>4.1195158850226932</c:v>
                </c:pt>
                <c:pt idx="5">
                  <c:v>3.4508196721311477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2A-461D-A8A5-2E6CB5A0F5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982399711"/>
        <c:axId val="982401791"/>
        <c:axId val="0"/>
      </c:bar3DChart>
      <c:catAx>
        <c:axId val="982399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982401791"/>
        <c:crosses val="autoZero"/>
        <c:auto val="1"/>
        <c:lblAlgn val="ctr"/>
        <c:lblOffset val="100"/>
        <c:noMultiLvlLbl val="0"/>
      </c:catAx>
      <c:valAx>
        <c:axId val="982401791"/>
        <c:scaling>
          <c:orientation val="minMax"/>
        </c:scaling>
        <c:delete val="1"/>
        <c:axPos val="l"/>
        <c:numFmt formatCode="0.000" sourceLinked="1"/>
        <c:majorTickMark val="out"/>
        <c:minorTickMark val="none"/>
        <c:tickLblPos val="nextTo"/>
        <c:crossAx val="982399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8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/>
              <a:t>Відкритість та доступність викладача під час навчання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84D-4697-AD8B-4416834954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84D-4697-AD8B-4416834954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84D-4697-AD8B-4416834954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84D-4697-AD8B-4416834954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84D-4697-AD8B-44168349548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84D-4697-AD8B-44168349548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Лист9!$A$1:$A$5</c:f>
              <c:strCache>
                <c:ptCount val="5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  <c:pt idx="3">
                  <c:v>2 бали</c:v>
                </c:pt>
                <c:pt idx="4">
                  <c:v>1 бал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946</c:v>
                </c:pt>
                <c:pt idx="1">
                  <c:v>359</c:v>
                </c:pt>
                <c:pt idx="2">
                  <c:v>333</c:v>
                </c:pt>
                <c:pt idx="3">
                  <c:v>108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84D-4697-AD8B-44168349548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/>
              <a:t>Відкритість та доступність викладача під час навчання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F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CE-4000-A7D9-9AC4F2FB9137}"/>
              </c:ext>
            </c:extLst>
          </c:dPt>
          <c:dPt>
            <c:idx val="1"/>
            <c:invertIfNegative val="0"/>
            <c:bubble3D val="0"/>
            <c:spPr>
              <a:solidFill>
                <a:srgbClr val="D6F8D4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CE-4000-A7D9-9AC4F2FB9137}"/>
              </c:ext>
            </c:extLst>
          </c:dPt>
          <c:dPt>
            <c:idx val="2"/>
            <c:invertIfNegative val="0"/>
            <c:bubble3D val="0"/>
            <c:spPr>
              <a:solidFill>
                <a:srgbClr val="66FF9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CE-4000-A7D9-9AC4F2FB9137}"/>
              </c:ext>
            </c:extLst>
          </c:dPt>
          <c:dPt>
            <c:idx val="3"/>
            <c:invertIfNegative val="0"/>
            <c:bubble3D val="0"/>
            <c:spPr>
              <a:solidFill>
                <a:srgbClr val="FFFF9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CE-4000-A7D9-9AC4F2FB9137}"/>
              </c:ext>
            </c:extLst>
          </c:dPt>
          <c:dPt>
            <c:idx val="4"/>
            <c:invertIfNegative val="0"/>
            <c:bubble3D val="0"/>
            <c:spPr>
              <a:solidFill>
                <a:srgbClr val="66CCF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7CE-4000-A7D9-9AC4F2FB9137}"/>
              </c:ext>
            </c:extLst>
          </c:dPt>
          <c:dPt>
            <c:idx val="5"/>
            <c:invertIfNegative val="0"/>
            <c:bubble3D val="0"/>
            <c:spPr>
              <a:solidFill>
                <a:srgbClr val="66FF6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37CE-4000-A7D9-9AC4F2FB91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Лист9!$A$10:$A$15</c:f>
              <c:strCache>
                <c:ptCount val="6"/>
                <c:pt idx="0">
                  <c:v>Бухгалтерський облік</c:v>
                </c:pt>
                <c:pt idx="1">
                  <c:v>Експлуатація та ремонт обладнання лісового комплексу</c:v>
                </c:pt>
                <c:pt idx="2">
                  <c:v>Зелене будівництво</c:v>
                </c:pt>
                <c:pt idx="3">
                  <c:v>Землевпорядкування</c:v>
                </c:pt>
                <c:pt idx="4">
                  <c:v>Лісове господарство</c:v>
                </c:pt>
                <c:pt idx="5">
                  <c:v>Обробка деревини</c:v>
                </c:pt>
              </c:strCache>
            </c:strRef>
          </c:cat>
          <c:val>
            <c:numRef>
              <c:f>Лист9!$B$10:$B$15</c:f>
              <c:numCache>
                <c:formatCode>0.000</c:formatCode>
                <c:ptCount val="6"/>
                <c:pt idx="0">
                  <c:v>3.9686098654708521</c:v>
                </c:pt>
                <c:pt idx="1">
                  <c:v>4.334134615384615</c:v>
                </c:pt>
                <c:pt idx="2">
                  <c:v>3.6497175141242937</c:v>
                </c:pt>
                <c:pt idx="3">
                  <c:v>4.6343283582089549</c:v>
                </c:pt>
                <c:pt idx="4">
                  <c:v>4.1197511664074646</c:v>
                </c:pt>
                <c:pt idx="5">
                  <c:v>3.7982062780269059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7CE-4000-A7D9-9AC4F2FB91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50532175"/>
        <c:axId val="1150559215"/>
      </c:barChart>
      <c:catAx>
        <c:axId val="1150532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50559215"/>
        <c:crosses val="autoZero"/>
        <c:auto val="1"/>
        <c:lblAlgn val="ctr"/>
        <c:lblOffset val="100"/>
        <c:noMultiLvlLbl val="0"/>
      </c:catAx>
      <c:valAx>
        <c:axId val="115055921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50532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/>
              <a:t>Вимогливість викладача до студентів під час навчання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93F-4733-AD72-AF050833B2AF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93F-4733-AD72-AF050833B2AF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93F-4733-AD72-AF050833B2AF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93F-4733-AD72-AF050833B2AF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93F-4733-AD72-AF050833B2AF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93F-4733-AD72-AF050833B2AF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93F-4733-AD72-AF050833B2AF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93F-4733-AD72-AF050833B2AF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93F-4733-AD72-AF050833B2AF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393F-4733-AD72-AF050833B2AF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Лист9!$A$1:$A$5</c:f>
              <c:strCache>
                <c:ptCount val="5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  <c:pt idx="3">
                  <c:v>2 бали</c:v>
                </c:pt>
                <c:pt idx="4">
                  <c:v>1 бал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913</c:v>
                </c:pt>
                <c:pt idx="1">
                  <c:v>359</c:v>
                </c:pt>
                <c:pt idx="2">
                  <c:v>350</c:v>
                </c:pt>
                <c:pt idx="3">
                  <c:v>81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3F-4733-AD72-AF050833B2A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Лист9!$A$10:$A$15</cx:f>
        <cx:lvl ptCount="6">
          <cx:pt idx="0">Бухгалтерський облік</cx:pt>
          <cx:pt idx="1">Експлуатація та ремонт обладнання лісового комплексу</cx:pt>
          <cx:pt idx="2">Зелене будівництво</cx:pt>
          <cx:pt idx="3">Землевпорядкування</cx:pt>
          <cx:pt idx="4">Лісове господарство</cx:pt>
          <cx:pt idx="5">Обробка деревини</cx:pt>
        </cx:lvl>
      </cx:strDim>
      <cx:numDim type="val">
        <cx:f>Лист9!$B$10:$B$15</cx:f>
        <cx:lvl ptCount="6" formatCode="0,000">
          <cx:pt idx="0">3.65625</cx:pt>
          <cx:pt idx="1">4.1947115384615383</cx:pt>
          <cx:pt idx="2">3.5402298850574714</cx:pt>
          <cx:pt idx="3">4</cx:pt>
          <cx:pt idx="4">3.8826666666666667</cx:pt>
          <cx:pt idx="5">3.1654135338345863</cx:pt>
        </cx:lvl>
      </cx:numDim>
    </cx:data>
  </cx:chartData>
  <cx:chart>
    <cx:title pos="t" align="ctr" overlay="0">
      <cx:tx>
        <cx:txData>
          <cx:v>Уміння  створювати комфортне середовище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ru-RU" sz="1800" b="1" i="0" u="none" strike="noStrike" baseline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</a:rPr>
            <a:t>Уміння  створювати комфортне середовище</a:t>
          </a:r>
        </a:p>
      </cx:txPr>
    </cx:title>
    <cx:plotArea>
      <cx:plotAreaRegion>
        <cx:series layoutId="funnel" uniqueId="{865EF768-0952-41DA-AD4D-60B72C2E7DD6}">
          <cx:dataPt idx="0">
            <cx:spPr>
              <a:solidFill>
                <a:srgbClr val="00B7E2"/>
              </a:solidFill>
            </cx:spPr>
          </cx:dataPt>
          <cx:dataPt idx="1">
            <cx:spPr>
              <a:solidFill>
                <a:srgbClr val="FF0000"/>
              </a:solidFill>
            </cx:spPr>
          </cx:dataPt>
          <cx:dataPt idx="2">
            <cx:spPr>
              <a:solidFill>
                <a:srgbClr val="7030A0"/>
              </a:solidFill>
            </cx:spPr>
          </cx:dataPt>
          <cx:dataPt idx="3">
            <cx:spPr>
              <a:solidFill>
                <a:srgbClr val="FFC000"/>
              </a:solidFill>
            </cx:spPr>
          </cx:dataPt>
          <cx:dataPt idx="4">
            <cx:spPr>
              <a:solidFill>
                <a:srgbClr val="ED7D31">
                  <a:lumMod val="50000"/>
                </a:srgbClr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50"/>
                </a:pPr>
                <a:endParaRPr lang="ru-RU" sz="1050" b="0" i="0" u="none" strike="noStrike" baseline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150000006"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42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dk1"/>
    </cs:fontRef>
    <cs:defRPr sz="9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5E036-8948-4CD1-8207-A28354DFC060}" type="datetimeFigureOut">
              <a:rPr lang="ru-UA" smtClean="0"/>
              <a:t>31.01.2022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94A23-11FC-4BA5-84D2-F698825C44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22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59402-A845-4A54-9B3C-EF9CDCFB9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6452" y="106017"/>
            <a:ext cx="7275443" cy="410817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МАЛИНСЬКИЙ ФАХОВИЙ КОЛЕДЖ</a:t>
            </a:r>
            <a:endParaRPr lang="ru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21AA45-84E8-4373-B81E-6A21A0CC6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826" y="2213113"/>
            <a:ext cx="9027270" cy="237370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МОНІТОРИНГ ОПИТУВАННЯ ЗДОБУВАЧІВ ОСВІТИ ЩОДО ЯКОСТІ ВИКЛАДАННЯ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загальноосвітніх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ДИСЦИПЛІН</a:t>
            </a:r>
            <a:endParaRPr lang="ru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26654E-AD92-4593-BEA8-EFD7DB8C4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837" y="3957310"/>
            <a:ext cx="2466975" cy="18478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2FEBB8-66D8-49BA-9E0B-2727BFBA1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98" y="3957310"/>
            <a:ext cx="6029467" cy="1847850"/>
          </a:xfrm>
          <a:prstGeom prst="rect">
            <a:avLst/>
          </a:prstGeom>
        </p:spPr>
      </p:pic>
      <p:pic>
        <p:nvPicPr>
          <p:cNvPr id="3074" name="Picture 2" descr="3d люди - человек, человек с карандашом и книгой | Премиум Фото">
            <a:extLst>
              <a:ext uri="{FF2B5EF4-FFF2-40B4-BE49-F238E27FC236}">
                <a16:creationId xmlns:a16="http://schemas.microsoft.com/office/drawing/2014/main" id="{0E78C7D1-A557-42B2-9796-E56F7207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65" y="516834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офесія землевпорядника на ринку праці потребує розширення спеціальностей  та спеціалізацій – Головне управління Держгеокадастру у Кіровоградській  області">
            <a:extLst>
              <a:ext uri="{FF2B5EF4-FFF2-40B4-BE49-F238E27FC236}">
                <a16:creationId xmlns:a16="http://schemas.microsoft.com/office/drawing/2014/main" id="{B1021646-0D48-423A-AADC-162CD42B4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08" y="191962"/>
            <a:ext cx="2857500" cy="19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оловний землевпорядник Волині розповів, які реформи очікуються в  Держгеокадастрі">
            <a:extLst>
              <a:ext uri="{FF2B5EF4-FFF2-40B4-BE49-F238E27FC236}">
                <a16:creationId xmlns:a16="http://schemas.microsoft.com/office/drawing/2014/main" id="{BB613F40-FC4D-4145-9DA1-66A344E3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9" y="191962"/>
            <a:ext cx="23431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72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BE9330-8197-414F-9AD7-86D1B375A312}"/>
              </a:ext>
            </a:extLst>
          </p:cNvPr>
          <p:cNvSpPr txBox="1"/>
          <p:nvPr/>
        </p:nvSpPr>
        <p:spPr>
          <a:xfrm>
            <a:off x="6016487" y="901148"/>
            <a:ext cx="5539410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 err="1"/>
              <a:t>Використання</a:t>
            </a:r>
            <a:r>
              <a:rPr lang="ru-RU" i="1" dirty="0"/>
              <a:t> </a:t>
            </a:r>
            <a:r>
              <a:rPr lang="ru-RU" i="1" dirty="0" err="1"/>
              <a:t>викладачами</a:t>
            </a:r>
            <a:r>
              <a:rPr lang="ru-RU" i="1" dirty="0"/>
              <a:t> </a:t>
            </a:r>
            <a:r>
              <a:rPr lang="ru-RU" i="1" dirty="0" err="1"/>
              <a:t>інтерактивних</a:t>
            </a:r>
            <a:r>
              <a:rPr lang="ru-RU" i="1" dirty="0"/>
              <a:t> форм та </a:t>
            </a:r>
            <a:r>
              <a:rPr lang="ru-RU" i="1" dirty="0" err="1"/>
              <a:t>методів</a:t>
            </a:r>
            <a:r>
              <a:rPr lang="ru-RU" i="1" dirty="0"/>
              <a:t> </a:t>
            </a:r>
            <a:r>
              <a:rPr lang="ru-RU" i="1" dirty="0" err="1"/>
              <a:t>здобувачі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</a:t>
            </a:r>
            <a:r>
              <a:rPr lang="ru-RU" i="1" dirty="0" err="1"/>
              <a:t>охарактеризували</a:t>
            </a:r>
            <a:r>
              <a:rPr lang="ru-RU" i="1" dirty="0"/>
              <a:t> у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4,111 бала    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5997840-D35E-409A-8BE9-B31BE1D424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450294"/>
              </p:ext>
            </p:extLst>
          </p:nvPr>
        </p:nvGraphicFramePr>
        <p:xfrm>
          <a:off x="316188" y="358741"/>
          <a:ext cx="4562475" cy="274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4074E75-8467-4E8D-B03C-FD3E43B65E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314998"/>
              </p:ext>
            </p:extLst>
          </p:nvPr>
        </p:nvGraphicFramePr>
        <p:xfrm>
          <a:off x="875575" y="30514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60548B-474F-4AD7-BC06-8FA9746C65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09" t="33451" r="25664" b="18702"/>
          <a:stretch/>
        </p:blipFill>
        <p:spPr>
          <a:xfrm>
            <a:off x="6016487" y="2643743"/>
            <a:ext cx="5671930" cy="2445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9343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B1C9F78-4835-4B9E-84E5-F74A64E4C7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889064"/>
              </p:ext>
            </p:extLst>
          </p:nvPr>
        </p:nvGraphicFramePr>
        <p:xfrm>
          <a:off x="947531" y="149087"/>
          <a:ext cx="4678016" cy="284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B7A6FF8-F846-4E6F-B115-5C82A90FED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672058"/>
              </p:ext>
            </p:extLst>
          </p:nvPr>
        </p:nvGraphicFramePr>
        <p:xfrm>
          <a:off x="947531" y="2998305"/>
          <a:ext cx="46780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B7A6FF8-F846-4E6F-B115-5C82A90FED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546692"/>
              </p:ext>
            </p:extLst>
          </p:nvPr>
        </p:nvGraphicFramePr>
        <p:xfrm>
          <a:off x="6672469" y="2998305"/>
          <a:ext cx="46780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5B1C9F78-4835-4B9E-84E5-F74A64E4C7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562504"/>
              </p:ext>
            </p:extLst>
          </p:nvPr>
        </p:nvGraphicFramePr>
        <p:xfrm>
          <a:off x="6672469" y="255105"/>
          <a:ext cx="46780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017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7378CA-6FA5-41EC-A5B8-C9125894DDB8}"/>
              </a:ext>
            </a:extLst>
          </p:cNvPr>
          <p:cNvSpPr txBox="1"/>
          <p:nvPr/>
        </p:nvSpPr>
        <p:spPr>
          <a:xfrm>
            <a:off x="6453809" y="516995"/>
            <a:ext cx="5062330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 err="1"/>
              <a:t>Критерій</a:t>
            </a:r>
            <a:r>
              <a:rPr lang="ru-RU" i="1" dirty="0"/>
              <a:t> </a:t>
            </a:r>
            <a:r>
              <a:rPr lang="ru-RU" i="1" dirty="0" err="1"/>
              <a:t>зацікавленості</a:t>
            </a:r>
            <a:r>
              <a:rPr lang="ru-RU" i="1" dirty="0"/>
              <a:t> </a:t>
            </a:r>
            <a:r>
              <a:rPr lang="ru-RU" i="1" dirty="0" err="1"/>
              <a:t>викладачів</a:t>
            </a:r>
            <a:r>
              <a:rPr lang="ru-RU" i="1" dirty="0"/>
              <a:t>  в </a:t>
            </a:r>
            <a:r>
              <a:rPr lang="ru-RU" i="1" dirty="0" err="1"/>
              <a:t>успіхах</a:t>
            </a:r>
            <a:r>
              <a:rPr lang="ru-RU" i="1" dirty="0"/>
              <a:t> </a:t>
            </a:r>
            <a:r>
              <a:rPr lang="ru-RU" i="1" dirty="0" err="1"/>
              <a:t>студентів</a:t>
            </a:r>
            <a:r>
              <a:rPr lang="ru-RU" i="1" dirty="0"/>
              <a:t> </a:t>
            </a:r>
            <a:r>
              <a:rPr lang="ru-RU" i="1" dirty="0" err="1"/>
              <a:t>здобувачі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</a:t>
            </a:r>
            <a:r>
              <a:rPr lang="ru-RU" i="1" dirty="0" err="1"/>
              <a:t>оцінили</a:t>
            </a:r>
            <a:r>
              <a:rPr lang="ru-RU" i="1" dirty="0"/>
              <a:t> у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4,057 бала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3147E58-69BB-44FB-8ACC-FF182E65C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842488"/>
              </p:ext>
            </p:extLst>
          </p:nvPr>
        </p:nvGraphicFramePr>
        <p:xfrm>
          <a:off x="1033668" y="27200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6F35A7-878A-452F-AF59-39F77FB333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78" t="27042" r="23369" b="25350"/>
          <a:stretch/>
        </p:blipFill>
        <p:spPr>
          <a:xfrm>
            <a:off x="715616" y="450953"/>
            <a:ext cx="4214193" cy="2026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55D215C-CB61-4229-ACD4-A5AD78A1AD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467271"/>
              </p:ext>
            </p:extLst>
          </p:nvPr>
        </p:nvGraphicFramePr>
        <p:xfrm>
          <a:off x="6586331" y="2720007"/>
          <a:ext cx="4929807" cy="318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085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4F6CB0-F8E9-42B3-A609-483E4A5972E7}"/>
              </a:ext>
            </a:extLst>
          </p:cNvPr>
          <p:cNvSpPr txBox="1"/>
          <p:nvPr/>
        </p:nvSpPr>
        <p:spPr>
          <a:xfrm>
            <a:off x="6228522" y="1033670"/>
            <a:ext cx="5777948" cy="880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 err="1"/>
              <a:t>Наявність</a:t>
            </a:r>
            <a:r>
              <a:rPr lang="ru-RU" i="1" dirty="0"/>
              <a:t> </a:t>
            </a:r>
            <a:r>
              <a:rPr lang="ru-RU" i="1" dirty="0" err="1"/>
              <a:t>зворотнього</a:t>
            </a:r>
            <a:r>
              <a:rPr lang="ru-RU" i="1" dirty="0"/>
              <a:t> </a:t>
            </a:r>
            <a:r>
              <a:rPr lang="ru-RU" i="1" dirty="0" err="1"/>
              <a:t>зв</a:t>
            </a:r>
            <a:r>
              <a:rPr lang="en-US" i="1" dirty="0"/>
              <a:t>’</a:t>
            </a:r>
            <a:r>
              <a:rPr lang="ru-RU" i="1" dirty="0" err="1"/>
              <a:t>язку</a:t>
            </a:r>
            <a:r>
              <a:rPr lang="ru-RU" i="1" dirty="0"/>
              <a:t> </a:t>
            </a:r>
            <a:r>
              <a:rPr lang="ru-RU" i="1" dirty="0" err="1"/>
              <a:t>між</a:t>
            </a:r>
            <a:r>
              <a:rPr lang="ru-RU" i="1" dirty="0"/>
              <a:t> студентами та </a:t>
            </a:r>
            <a:r>
              <a:rPr lang="ru-RU" i="1" dirty="0" err="1"/>
              <a:t>викладачами</a:t>
            </a:r>
            <a:r>
              <a:rPr lang="ru-RU" i="1" dirty="0"/>
              <a:t>  </a:t>
            </a:r>
            <a:r>
              <a:rPr lang="ru-RU" i="1" dirty="0" err="1"/>
              <a:t>дорівнює</a:t>
            </a:r>
            <a:r>
              <a:rPr lang="ru-RU" i="1" dirty="0"/>
              <a:t>  </a:t>
            </a:r>
            <a:r>
              <a:rPr lang="ru-RU" b="1" i="1" dirty="0"/>
              <a:t>4,085 </a:t>
            </a:r>
            <a:r>
              <a:rPr lang="ru-RU" b="1" i="1" dirty="0" err="1"/>
              <a:t>бали</a:t>
            </a:r>
            <a:endParaRPr lang="ru-UA" b="1" i="1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CBE6779-DCF9-400D-82A5-0C91F6FAE7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071296"/>
              </p:ext>
            </p:extLst>
          </p:nvPr>
        </p:nvGraphicFramePr>
        <p:xfrm>
          <a:off x="594380" y="225982"/>
          <a:ext cx="50868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C1E7A5-951F-4E65-BBC6-086C718F7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57" t="27430" r="22717" b="21532"/>
          <a:stretch/>
        </p:blipFill>
        <p:spPr>
          <a:xfrm>
            <a:off x="594380" y="2942332"/>
            <a:ext cx="5185433" cy="2689497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D0A81CB-21CA-4F00-B464-1D09858E9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166126"/>
              </p:ext>
            </p:extLst>
          </p:nvPr>
        </p:nvGraphicFramePr>
        <p:xfrm>
          <a:off x="5779813" y="2969182"/>
          <a:ext cx="6226657" cy="268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262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249D3C-3F9B-42A8-B15B-B4BF442F1295}"/>
              </a:ext>
            </a:extLst>
          </p:cNvPr>
          <p:cNvSpPr txBox="1"/>
          <p:nvPr/>
        </p:nvSpPr>
        <p:spPr>
          <a:xfrm>
            <a:off x="6705600" y="781878"/>
            <a:ext cx="5044097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 err="1"/>
              <a:t>Критерій</a:t>
            </a:r>
            <a:r>
              <a:rPr lang="ru-RU" i="1" dirty="0"/>
              <a:t> </a:t>
            </a:r>
            <a:r>
              <a:rPr lang="ru-RU" i="1" dirty="0" err="1"/>
              <a:t>уміння</a:t>
            </a:r>
            <a:r>
              <a:rPr lang="ru-RU" i="1" dirty="0"/>
              <a:t> </a:t>
            </a:r>
            <a:r>
              <a:rPr lang="ru-RU" i="1" dirty="0" err="1"/>
              <a:t>створювати</a:t>
            </a:r>
            <a:r>
              <a:rPr lang="ru-RU" i="1" dirty="0"/>
              <a:t> </a:t>
            </a:r>
            <a:r>
              <a:rPr lang="ru-RU" i="1" dirty="0" err="1"/>
              <a:t>комфортне</a:t>
            </a:r>
            <a:r>
              <a:rPr lang="ru-RU" i="1" dirty="0"/>
              <a:t> </a:t>
            </a:r>
            <a:r>
              <a:rPr lang="ru-RU" i="1" dirty="0" err="1"/>
              <a:t>середовище</a:t>
            </a:r>
            <a:r>
              <a:rPr lang="ru-RU" i="1" dirty="0"/>
              <a:t> </a:t>
            </a:r>
            <a:r>
              <a:rPr lang="ru-RU" i="1" dirty="0" err="1"/>
              <a:t>здобувачі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</a:t>
            </a:r>
            <a:r>
              <a:rPr lang="ru-RU" i="1" dirty="0" err="1"/>
              <a:t>охарактеризували</a:t>
            </a:r>
            <a:r>
              <a:rPr lang="ru-RU" i="1" dirty="0"/>
              <a:t> у </a:t>
            </a:r>
            <a:r>
              <a:rPr lang="ru-RU" b="1" i="1" dirty="0"/>
              <a:t>4,019 бала</a:t>
            </a:r>
            <a:endParaRPr lang="ru-UA" b="1" i="1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457518F-DF33-4DAD-AE69-FA6E43C217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384696"/>
              </p:ext>
            </p:extLst>
          </p:nvPr>
        </p:nvGraphicFramePr>
        <p:xfrm>
          <a:off x="789539" y="322711"/>
          <a:ext cx="4543425" cy="276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2" name="Диаграмма 11">
                <a:extLst>
                  <a:ext uri="{FF2B5EF4-FFF2-40B4-BE49-F238E27FC236}">
                    <a16:creationId xmlns:a16="http://schemas.microsoft.com/office/drawing/2014/main" id="{DDEDE90E-C842-4B52-A63A-A79FBA1D874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11128757"/>
                  </p:ext>
                </p:extLst>
              </p:nvPr>
            </p:nvGraphicFramePr>
            <p:xfrm>
              <a:off x="775251" y="3089723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2" name="Диаграмма 11">
                <a:extLst>
                  <a:ext uri="{FF2B5EF4-FFF2-40B4-BE49-F238E27FC236}">
                    <a16:creationId xmlns:a16="http://schemas.microsoft.com/office/drawing/2014/main" id="{DDEDE90E-C842-4B52-A63A-A79FBA1D87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251" y="3089723"/>
                <a:ext cx="4572000" cy="27432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1DFE49-72C1-4026-A860-54A07C4473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174" t="30295" r="23152" b="17086"/>
          <a:stretch/>
        </p:blipFill>
        <p:spPr>
          <a:xfrm>
            <a:off x="6117522" y="3065911"/>
            <a:ext cx="5632175" cy="2767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90558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E24108-E811-4986-B32A-8DBC02D8E1AE}"/>
              </a:ext>
            </a:extLst>
          </p:cNvPr>
          <p:cNvSpPr txBox="1"/>
          <p:nvPr/>
        </p:nvSpPr>
        <p:spPr>
          <a:xfrm>
            <a:off x="6182140" y="453886"/>
            <a:ext cx="5473146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 err="1"/>
              <a:t>Коректність</a:t>
            </a:r>
            <a:r>
              <a:rPr lang="ru-RU" i="1" dirty="0"/>
              <a:t> та </a:t>
            </a:r>
            <a:r>
              <a:rPr lang="ru-RU" i="1" dirty="0" err="1"/>
              <a:t>тактовність</a:t>
            </a:r>
            <a:r>
              <a:rPr lang="ru-RU" i="1" dirty="0"/>
              <a:t> </a:t>
            </a:r>
            <a:r>
              <a:rPr lang="ru-RU" i="1" dirty="0" err="1"/>
              <a:t>викладачів</a:t>
            </a:r>
            <a:r>
              <a:rPr lang="ru-RU" i="1" dirty="0"/>
              <a:t> </a:t>
            </a:r>
            <a:r>
              <a:rPr lang="ru-RU" i="1" dirty="0" err="1"/>
              <a:t>оцінена</a:t>
            </a:r>
            <a:r>
              <a:rPr lang="ru-RU" i="1" dirty="0"/>
              <a:t> </a:t>
            </a:r>
            <a:r>
              <a:rPr lang="ru-RU" i="1" dirty="0" err="1"/>
              <a:t>здобувачами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у </a:t>
            </a:r>
            <a:r>
              <a:rPr lang="ru-RU" b="1" i="1" dirty="0"/>
              <a:t>4,149 бала</a:t>
            </a:r>
            <a:endParaRPr lang="ru-UA" b="1" i="1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56B4F81-C44B-4C73-AAA3-66384236E8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973046"/>
              </p:ext>
            </p:extLst>
          </p:nvPr>
        </p:nvGraphicFramePr>
        <p:xfrm>
          <a:off x="894522" y="4538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03D148E-AD58-451A-AA2D-EB269172B9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795589"/>
              </p:ext>
            </p:extLst>
          </p:nvPr>
        </p:nvGraphicFramePr>
        <p:xfrm>
          <a:off x="762000" y="2733261"/>
          <a:ext cx="470452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432B9C-0125-43FD-845C-DBBE54CF6B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85" t="34195" r="23750" b="19986"/>
          <a:stretch/>
        </p:blipFill>
        <p:spPr>
          <a:xfrm>
            <a:off x="6182140" y="2174570"/>
            <a:ext cx="5314122" cy="2508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0854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EAEC6C-6E3A-42FE-9031-8A8BA931ADE0}"/>
              </a:ext>
            </a:extLst>
          </p:cNvPr>
          <p:cNvSpPr txBox="1"/>
          <p:nvPr/>
        </p:nvSpPr>
        <p:spPr>
          <a:xfrm>
            <a:off x="843340" y="337930"/>
            <a:ext cx="4735826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 err="1"/>
              <a:t>Задоволеність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вивчення</a:t>
            </a:r>
            <a:r>
              <a:rPr lang="ru-RU" i="1" dirty="0"/>
              <a:t> </a:t>
            </a:r>
            <a:r>
              <a:rPr lang="ru-RU" i="1" dirty="0" err="1"/>
              <a:t>дисциплін</a:t>
            </a:r>
            <a:r>
              <a:rPr lang="ru-RU" i="1" dirty="0"/>
              <a:t> </a:t>
            </a:r>
            <a:r>
              <a:rPr lang="ru-RU" i="1" dirty="0" err="1"/>
              <a:t>здобувачі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</a:t>
            </a:r>
            <a:r>
              <a:rPr lang="ru-RU" i="1" dirty="0" err="1"/>
              <a:t>охарактеризували</a:t>
            </a:r>
            <a:r>
              <a:rPr lang="ru-RU" i="1" dirty="0"/>
              <a:t> у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4,005 бала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4D6243B-851C-4516-BC8D-3702A3734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244221"/>
              </p:ext>
            </p:extLst>
          </p:nvPr>
        </p:nvGraphicFramePr>
        <p:xfrm>
          <a:off x="907774" y="23754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26951DF-635C-49B0-981D-0D16CF32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092465"/>
              </p:ext>
            </p:extLst>
          </p:nvPr>
        </p:nvGraphicFramePr>
        <p:xfrm>
          <a:off x="6455635" y="3136934"/>
          <a:ext cx="4600575" cy="275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076ABC-ACEB-42F2-9685-5E3E170E16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39" t="34630" r="23913" b="17279"/>
          <a:stretch/>
        </p:blipFill>
        <p:spPr>
          <a:xfrm>
            <a:off x="6273078" y="231350"/>
            <a:ext cx="5075582" cy="2525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1314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1A239A-D129-47FA-AE31-3AB885E5D3DF}"/>
              </a:ext>
            </a:extLst>
          </p:cNvPr>
          <p:cNvSpPr txBox="1"/>
          <p:nvPr/>
        </p:nvSpPr>
        <p:spPr>
          <a:xfrm>
            <a:off x="6311032" y="547222"/>
            <a:ext cx="4929808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 err="1"/>
              <a:t>Корисність</a:t>
            </a:r>
            <a:r>
              <a:rPr lang="ru-RU" i="1" dirty="0"/>
              <a:t> </a:t>
            </a:r>
            <a:r>
              <a:rPr lang="ru-RU" i="1" dirty="0" err="1"/>
              <a:t>вивчення</a:t>
            </a:r>
            <a:r>
              <a:rPr lang="ru-RU" i="1" dirty="0"/>
              <a:t> </a:t>
            </a:r>
            <a:r>
              <a:rPr lang="ru-RU" i="1" dirty="0" err="1"/>
              <a:t>дисципліни</a:t>
            </a:r>
            <a:r>
              <a:rPr lang="ru-RU" i="1" dirty="0"/>
              <a:t> для </a:t>
            </a:r>
            <a:r>
              <a:rPr lang="ru-RU" i="1" dirty="0" err="1"/>
              <a:t>майбутньої</a:t>
            </a:r>
            <a:r>
              <a:rPr lang="ru-RU" i="1" dirty="0"/>
              <a:t> </a:t>
            </a:r>
            <a:r>
              <a:rPr lang="ru-RU" i="1" dirty="0" err="1"/>
              <a:t>професії</a:t>
            </a:r>
            <a:r>
              <a:rPr lang="ru-RU" i="1" dirty="0"/>
              <a:t> </a:t>
            </a:r>
            <a:r>
              <a:rPr lang="ru-RU" i="1" dirty="0" err="1"/>
              <a:t>здобувачі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</a:t>
            </a:r>
            <a:r>
              <a:rPr lang="ru-RU" i="1" dirty="0" err="1"/>
              <a:t>оцінили</a:t>
            </a:r>
            <a:r>
              <a:rPr lang="ru-RU" i="1" dirty="0"/>
              <a:t> у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4,183</a:t>
            </a:r>
            <a:r>
              <a:rPr lang="ru-RU" i="1" dirty="0"/>
              <a:t> бала</a:t>
            </a:r>
            <a:endParaRPr lang="ru-UA" i="1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FBD9D54-2759-4A06-89DD-00D5D21CE1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830058"/>
              </p:ext>
            </p:extLst>
          </p:nvPr>
        </p:nvGraphicFramePr>
        <p:xfrm>
          <a:off x="708991" y="4720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920D5C-4D52-4FB6-BF93-1AF54127C1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5" t="37095" r="23696" b="13412"/>
          <a:stretch/>
        </p:blipFill>
        <p:spPr>
          <a:xfrm>
            <a:off x="698736" y="3313043"/>
            <a:ext cx="4739221" cy="2431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A7040D04-CC57-4E42-AB61-EDDEA13E2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764357"/>
              </p:ext>
            </p:extLst>
          </p:nvPr>
        </p:nvGraphicFramePr>
        <p:xfrm>
          <a:off x="6311032" y="2345635"/>
          <a:ext cx="5171977" cy="31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3099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8F1361D-2CBC-4D85-80F8-617108F74C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590961"/>
              </p:ext>
            </p:extLst>
          </p:nvPr>
        </p:nvGraphicFramePr>
        <p:xfrm>
          <a:off x="172277" y="291548"/>
          <a:ext cx="11661913" cy="565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7954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везда: 6 точек 3">
            <a:extLst>
              <a:ext uri="{FF2B5EF4-FFF2-40B4-BE49-F238E27FC236}">
                <a16:creationId xmlns:a16="http://schemas.microsoft.com/office/drawing/2014/main" id="{F33F97A1-AB1A-4403-A85B-65FAC6413277}"/>
              </a:ext>
            </a:extLst>
          </p:cNvPr>
          <p:cNvSpPr/>
          <p:nvPr/>
        </p:nvSpPr>
        <p:spPr>
          <a:xfrm>
            <a:off x="2601574" y="1682358"/>
            <a:ext cx="6612834" cy="3551582"/>
          </a:xfrm>
          <a:prstGeom prst="star6">
            <a:avLst>
              <a:gd name="adj" fmla="val 0"/>
              <a:gd name="h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Облако 4">
            <a:extLst>
              <a:ext uri="{FF2B5EF4-FFF2-40B4-BE49-F238E27FC236}">
                <a16:creationId xmlns:a16="http://schemas.microsoft.com/office/drawing/2014/main" id="{6283FE02-CDAC-4B3E-89DD-5FC3C3FE3E7C}"/>
              </a:ext>
            </a:extLst>
          </p:cNvPr>
          <p:cNvSpPr/>
          <p:nvPr/>
        </p:nvSpPr>
        <p:spPr>
          <a:xfrm>
            <a:off x="5922507" y="1404730"/>
            <a:ext cx="3573134" cy="116141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endParaRPr lang="ru-UA" dirty="0"/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id="{6EB721E1-8375-4D0B-BD76-FA3390A1F9D7}"/>
              </a:ext>
            </a:extLst>
          </p:cNvPr>
          <p:cNvSpPr/>
          <p:nvPr/>
        </p:nvSpPr>
        <p:spPr>
          <a:xfrm>
            <a:off x="8018692" y="2683454"/>
            <a:ext cx="3588453" cy="150857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Зарубіжна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endParaRPr lang="ru-UA" dirty="0"/>
          </a:p>
        </p:txBody>
      </p:sp>
      <p:sp>
        <p:nvSpPr>
          <p:cNvPr id="8" name="Облако 7">
            <a:extLst>
              <a:ext uri="{FF2B5EF4-FFF2-40B4-BE49-F238E27FC236}">
                <a16:creationId xmlns:a16="http://schemas.microsoft.com/office/drawing/2014/main" id="{6599D64F-43C8-4918-9833-0A7FA4BC374B}"/>
              </a:ext>
            </a:extLst>
          </p:cNvPr>
          <p:cNvSpPr/>
          <p:nvPr/>
        </p:nvSpPr>
        <p:spPr>
          <a:xfrm>
            <a:off x="6442448" y="4187943"/>
            <a:ext cx="3260034" cy="168526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endParaRPr lang="ru-UA" dirty="0"/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id="{66770AE2-AD5E-4C4F-BB97-ACE9F4CC9B9F}"/>
              </a:ext>
            </a:extLst>
          </p:cNvPr>
          <p:cNvSpPr/>
          <p:nvPr/>
        </p:nvSpPr>
        <p:spPr>
          <a:xfrm>
            <a:off x="2124150" y="4308822"/>
            <a:ext cx="3405808" cy="156438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Математика</a:t>
            </a:r>
            <a:endParaRPr lang="ru-UA" dirty="0"/>
          </a:p>
        </p:txBody>
      </p:sp>
      <p:sp>
        <p:nvSpPr>
          <p:cNvPr id="11" name="Облако 10">
            <a:extLst>
              <a:ext uri="{FF2B5EF4-FFF2-40B4-BE49-F238E27FC236}">
                <a16:creationId xmlns:a16="http://schemas.microsoft.com/office/drawing/2014/main" id="{956A5458-B936-47F1-A7ED-2B15F8438A9B}"/>
              </a:ext>
            </a:extLst>
          </p:cNvPr>
          <p:cNvSpPr/>
          <p:nvPr/>
        </p:nvSpPr>
        <p:spPr>
          <a:xfrm>
            <a:off x="310973" y="2644551"/>
            <a:ext cx="3147226" cy="175041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Іноземна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endParaRPr lang="ru-UA" dirty="0"/>
          </a:p>
        </p:txBody>
      </p:sp>
      <p:sp>
        <p:nvSpPr>
          <p:cNvPr id="12" name="Облако 11">
            <a:extLst>
              <a:ext uri="{FF2B5EF4-FFF2-40B4-BE49-F238E27FC236}">
                <a16:creationId xmlns:a16="http://schemas.microsoft.com/office/drawing/2014/main" id="{CAEBA2E8-436C-4F11-9EB0-BAA14395B8DB}"/>
              </a:ext>
            </a:extLst>
          </p:cNvPr>
          <p:cNvSpPr/>
          <p:nvPr/>
        </p:nvSpPr>
        <p:spPr>
          <a:xfrm>
            <a:off x="2320342" y="1443935"/>
            <a:ext cx="2992124" cy="116141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endParaRPr lang="ru-UA" dirty="0"/>
          </a:p>
        </p:txBody>
      </p:sp>
      <p:pic>
        <p:nvPicPr>
          <p:cNvPr id="1026" name="Picture 2" descr="3D Цифры золотистого цвета. 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id="{6252BC08-71D4-4F71-8925-CC7CB527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50" y="2507818"/>
            <a:ext cx="839617" cy="728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внутренняя память 13">
            <a:extLst>
              <a:ext uri="{FF2B5EF4-FFF2-40B4-BE49-F238E27FC236}">
                <a16:creationId xmlns:a16="http://schemas.microsoft.com/office/drawing/2014/main" id="{4458C1EF-6AC6-4EFB-A883-7AB3C007F375}"/>
              </a:ext>
            </a:extLst>
          </p:cNvPr>
          <p:cNvSpPr/>
          <p:nvPr/>
        </p:nvSpPr>
        <p:spPr>
          <a:xfrm>
            <a:off x="175330" y="82827"/>
            <a:ext cx="11431816" cy="1321903"/>
          </a:xfrm>
          <a:prstGeom prst="flowChartInternalStorage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сподобалось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здобувачам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ОПП «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3D Цифры золотистого цвета. 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id="{1DFEF039-49A9-44BA-A8AA-59A89163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82" y="3038166"/>
            <a:ext cx="722345" cy="781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D Цифры золотистого цвета. 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id="{9558FA63-DE0B-4D9A-B02F-D4172162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69" y="3780363"/>
            <a:ext cx="860356" cy="7461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цифры -клипарт | Записи с меткой цифры -клипарт | Дневник rosinka7304 :  LiveInternet - Российский Сервис Онлайн-Дневников">
            <a:extLst>
              <a:ext uri="{FF2B5EF4-FFF2-40B4-BE49-F238E27FC236}">
                <a16:creationId xmlns:a16="http://schemas.microsoft.com/office/drawing/2014/main" id="{98BCE37B-145C-42AB-BA54-68578364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41" y="3711235"/>
            <a:ext cx="904460" cy="784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Номер: картинки, стокові Номер фотографії, зображення | Скачати з  Depositphotos®">
            <a:extLst>
              <a:ext uri="{FF2B5EF4-FFF2-40B4-BE49-F238E27FC236}">
                <a16:creationId xmlns:a16="http://schemas.microsoft.com/office/drawing/2014/main" id="{C63511AB-2A03-4FA5-9F81-B9140B783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58" y="3073673"/>
            <a:ext cx="728133" cy="728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Цифры золото 3д картинки, стоковые фото Цифры золото 3д | Depositphotos">
            <a:extLst>
              <a:ext uri="{FF2B5EF4-FFF2-40B4-BE49-F238E27FC236}">
                <a16:creationId xmlns:a16="http://schemas.microsoft.com/office/drawing/2014/main" id="{8EDE3366-4436-4FAF-82BA-50B82DECC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92" y="2474177"/>
            <a:ext cx="905178" cy="728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4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BA1A5-6AC5-49D7-A08C-9E26B66BE76C}"/>
              </a:ext>
            </a:extLst>
          </p:cNvPr>
          <p:cNvSpPr/>
          <p:nvPr/>
        </p:nvSpPr>
        <p:spPr>
          <a:xfrm>
            <a:off x="3416541" y="192997"/>
            <a:ext cx="4625008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Учасники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опитування</a:t>
            </a:r>
            <a:endParaRPr lang="ru-UA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1C92763-F9BE-44A5-A66C-7545B4DFC10A}"/>
              </a:ext>
            </a:extLst>
          </p:cNvPr>
          <p:cNvSpPr/>
          <p:nvPr/>
        </p:nvSpPr>
        <p:spPr>
          <a:xfrm>
            <a:off x="166582" y="1251844"/>
            <a:ext cx="1798123" cy="19154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Здобувачі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endParaRPr lang="ru-RU" sz="1400" dirty="0"/>
          </a:p>
          <a:p>
            <a:pPr algn="ctr"/>
            <a:r>
              <a:rPr lang="ru-RU" sz="1400" dirty="0"/>
              <a:t> ОПП «</a:t>
            </a:r>
            <a:r>
              <a:rPr lang="ru-RU" sz="1400" dirty="0" err="1"/>
              <a:t>Бухгалтерський</a:t>
            </a:r>
            <a:r>
              <a:rPr lang="ru-RU" sz="1400" dirty="0"/>
              <a:t> </a:t>
            </a:r>
            <a:r>
              <a:rPr lang="ru-RU" sz="1400" dirty="0" err="1"/>
              <a:t>облік</a:t>
            </a:r>
            <a:r>
              <a:rPr lang="ru-RU" sz="1400" dirty="0"/>
              <a:t>»</a:t>
            </a:r>
            <a:endParaRPr lang="ru-UA" sz="1400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8D6CF24-BDE0-4A9F-B7AD-F9E4FD6C964E}"/>
              </a:ext>
            </a:extLst>
          </p:cNvPr>
          <p:cNvSpPr/>
          <p:nvPr/>
        </p:nvSpPr>
        <p:spPr>
          <a:xfrm>
            <a:off x="333623" y="3364280"/>
            <a:ext cx="1458656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15 </a:t>
            </a:r>
            <a:r>
              <a:rPr lang="ru-RU" sz="2400" dirty="0" err="1">
                <a:solidFill>
                  <a:schemeClr val="tx1"/>
                </a:solidFill>
              </a:rPr>
              <a:t>осіб</a:t>
            </a:r>
            <a:endParaRPr lang="ru-UA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269B4EF-C298-4824-8C06-06ED1FDF5B23}"/>
              </a:ext>
            </a:extLst>
          </p:cNvPr>
          <p:cNvSpPr/>
          <p:nvPr/>
        </p:nvSpPr>
        <p:spPr>
          <a:xfrm>
            <a:off x="6265548" y="3957363"/>
            <a:ext cx="1497495" cy="76350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50 </a:t>
            </a:r>
            <a:r>
              <a:rPr lang="ru-RU" sz="2400" dirty="0" err="1">
                <a:solidFill>
                  <a:schemeClr val="tx1"/>
                </a:solidFill>
              </a:rPr>
              <a:t>осіб</a:t>
            </a:r>
            <a:endParaRPr lang="ru-UA" sz="2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D033E5-4AC1-47A2-99B5-466F9C25B9F3}"/>
              </a:ext>
            </a:extLst>
          </p:cNvPr>
          <p:cNvSpPr/>
          <p:nvPr/>
        </p:nvSpPr>
        <p:spPr>
          <a:xfrm>
            <a:off x="2654547" y="4881769"/>
            <a:ext cx="6148995" cy="914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131 </a:t>
            </a:r>
            <a:r>
              <a:rPr lang="ru-RU" sz="2000" dirty="0" err="1"/>
              <a:t>здобувач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( 55% </a:t>
            </a:r>
            <a:r>
              <a:rPr lang="ru-RU" sz="2000" dirty="0" err="1"/>
              <a:t>чисельності</a:t>
            </a:r>
            <a:r>
              <a:rPr lang="ru-RU" sz="2000" dirty="0"/>
              <a:t> </a:t>
            </a:r>
            <a:r>
              <a:rPr lang="ru-RU" sz="2000" dirty="0" err="1"/>
              <a:t>студентів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навчаються</a:t>
            </a:r>
            <a:r>
              <a:rPr lang="ru-RU" sz="2000" dirty="0"/>
              <a:t> на І та ІІ курсах)</a:t>
            </a:r>
            <a:endParaRPr lang="ru-UA" dirty="0"/>
          </a:p>
        </p:txBody>
      </p:sp>
      <p:sp>
        <p:nvSpPr>
          <p:cNvPr id="18" name="Стрелка: изогнутая влево 17">
            <a:extLst>
              <a:ext uri="{FF2B5EF4-FFF2-40B4-BE49-F238E27FC236}">
                <a16:creationId xmlns:a16="http://schemas.microsoft.com/office/drawing/2014/main" id="{4D7EC70D-8CFD-4AD9-A7CB-3BB111729BCC}"/>
              </a:ext>
            </a:extLst>
          </p:cNvPr>
          <p:cNvSpPr/>
          <p:nvPr/>
        </p:nvSpPr>
        <p:spPr>
          <a:xfrm>
            <a:off x="9051643" y="4987787"/>
            <a:ext cx="2438402" cy="702364"/>
          </a:xfrm>
          <a:prstGeom prst="curved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19" name="Стрелка: изогнутая вправо 18">
            <a:extLst>
              <a:ext uri="{FF2B5EF4-FFF2-40B4-BE49-F238E27FC236}">
                <a16:creationId xmlns:a16="http://schemas.microsoft.com/office/drawing/2014/main" id="{E3A0B03D-A484-4E90-9B17-BF0D30F4704A}"/>
              </a:ext>
            </a:extLst>
          </p:cNvPr>
          <p:cNvSpPr/>
          <p:nvPr/>
        </p:nvSpPr>
        <p:spPr>
          <a:xfrm>
            <a:off x="333623" y="4966253"/>
            <a:ext cx="2209670" cy="745433"/>
          </a:xfrm>
          <a:prstGeom prst="curved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2349669-FF1E-4BEB-9F8F-922B5ADC1963}"/>
              </a:ext>
            </a:extLst>
          </p:cNvPr>
          <p:cNvSpPr/>
          <p:nvPr/>
        </p:nvSpPr>
        <p:spPr>
          <a:xfrm>
            <a:off x="2306611" y="1263761"/>
            <a:ext cx="1798613" cy="24468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Здобувачі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  </a:t>
            </a:r>
          </a:p>
          <a:p>
            <a:pPr algn="ctr"/>
            <a:r>
              <a:rPr lang="ru-RU" sz="1400" dirty="0"/>
              <a:t>ОПП «</a:t>
            </a:r>
            <a:r>
              <a:rPr lang="ru-RU" sz="1400" dirty="0" err="1"/>
              <a:t>Експлуатація</a:t>
            </a:r>
            <a:r>
              <a:rPr lang="ru-RU" sz="1400" dirty="0"/>
              <a:t> та ремонт </a:t>
            </a:r>
            <a:r>
              <a:rPr lang="ru-RU" sz="1400" dirty="0" err="1"/>
              <a:t>обладнання</a:t>
            </a:r>
            <a:r>
              <a:rPr lang="ru-RU" sz="1400" dirty="0"/>
              <a:t> </a:t>
            </a:r>
            <a:r>
              <a:rPr lang="ru-RU" sz="1400" dirty="0" err="1"/>
              <a:t>лісового</a:t>
            </a:r>
            <a:r>
              <a:rPr lang="ru-RU" sz="1400" dirty="0"/>
              <a:t> комплексу»</a:t>
            </a:r>
            <a:endParaRPr lang="ru-UA" sz="14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9E19665-FF72-4993-837A-F292B1796641}"/>
              </a:ext>
            </a:extLst>
          </p:cNvPr>
          <p:cNvSpPr/>
          <p:nvPr/>
        </p:nvSpPr>
        <p:spPr>
          <a:xfrm>
            <a:off x="2580731" y="3926648"/>
            <a:ext cx="1458656" cy="748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29 </a:t>
            </a:r>
            <a:r>
              <a:rPr lang="ru-RU" sz="2400" dirty="0" err="1"/>
              <a:t>осіб</a:t>
            </a:r>
            <a:endParaRPr lang="ru-UA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4CFB62-D4EE-4572-9A48-7842C9DFC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996" y="169148"/>
            <a:ext cx="2591655" cy="914217"/>
          </a:xfrm>
          <a:prstGeom prst="rect">
            <a:avLst/>
          </a:prstGeom>
        </p:spPr>
      </p:pic>
      <p:pic>
        <p:nvPicPr>
          <p:cNvPr id="2050" name="Picture 2" descr="Землевпорядник-прогульник надурив чернігівців – ЧЕline |">
            <a:extLst>
              <a:ext uri="{FF2B5EF4-FFF2-40B4-BE49-F238E27FC236}">
                <a16:creationId xmlns:a16="http://schemas.microsoft.com/office/drawing/2014/main" id="{BAC52D84-E256-4ACF-BD34-E0933F0AA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1" y="295499"/>
            <a:ext cx="2209670" cy="85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C4B09D3-0A00-4962-88AC-6D3E79C7BA3A}"/>
              </a:ext>
            </a:extLst>
          </p:cNvPr>
          <p:cNvSpPr/>
          <p:nvPr/>
        </p:nvSpPr>
        <p:spPr>
          <a:xfrm>
            <a:off x="4307990" y="1263761"/>
            <a:ext cx="1622217" cy="24468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Здобувачі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 ОПП «Земле-</a:t>
            </a:r>
          </a:p>
          <a:p>
            <a:pPr algn="ctr"/>
            <a:r>
              <a:rPr lang="ru-RU" sz="1400" dirty="0" err="1"/>
              <a:t>впоряку-вання</a:t>
            </a:r>
            <a:r>
              <a:rPr lang="ru-RU" sz="1400" dirty="0"/>
              <a:t>»</a:t>
            </a:r>
            <a:endParaRPr lang="ru-UA" sz="14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2B9EA8-1022-4216-9922-17734A518A19}"/>
              </a:ext>
            </a:extLst>
          </p:cNvPr>
          <p:cNvSpPr/>
          <p:nvPr/>
        </p:nvSpPr>
        <p:spPr>
          <a:xfrm>
            <a:off x="4359958" y="3925211"/>
            <a:ext cx="1497495" cy="7635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14 </a:t>
            </a:r>
            <a:r>
              <a:rPr lang="ru-RU" sz="2400" dirty="0" err="1"/>
              <a:t>осіб</a:t>
            </a:r>
            <a:endParaRPr lang="ru-UA" sz="2400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0CB4436-83C3-4654-9522-844441BB3783}"/>
              </a:ext>
            </a:extLst>
          </p:cNvPr>
          <p:cNvSpPr/>
          <p:nvPr/>
        </p:nvSpPr>
        <p:spPr>
          <a:xfrm>
            <a:off x="6205916" y="1263761"/>
            <a:ext cx="1616760" cy="24468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Здобувачі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 ОПП</a:t>
            </a:r>
          </a:p>
          <a:p>
            <a:pPr algn="ctr"/>
            <a:r>
              <a:rPr lang="ru-RU" sz="1400" dirty="0"/>
              <a:t>«</a:t>
            </a:r>
            <a:r>
              <a:rPr lang="ru-RU" sz="1400" dirty="0" err="1"/>
              <a:t>Лісове</a:t>
            </a:r>
            <a:endParaRPr lang="ru-RU" sz="1400" dirty="0"/>
          </a:p>
          <a:p>
            <a:pPr algn="ctr"/>
            <a:r>
              <a:rPr lang="ru-RU" sz="1400" dirty="0" err="1"/>
              <a:t>господарство</a:t>
            </a:r>
            <a:r>
              <a:rPr lang="ru-RU" sz="1400" dirty="0"/>
              <a:t>» </a:t>
            </a:r>
            <a:endParaRPr lang="ru-UA" sz="1400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B9ECE5-0D16-4814-BB62-0B97352A829D}"/>
              </a:ext>
            </a:extLst>
          </p:cNvPr>
          <p:cNvSpPr/>
          <p:nvPr/>
        </p:nvSpPr>
        <p:spPr>
          <a:xfrm>
            <a:off x="8019280" y="1247769"/>
            <a:ext cx="2008797" cy="24468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Здобувачі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 ОПП «</a:t>
            </a:r>
            <a:r>
              <a:rPr lang="ru-RU" sz="1400" dirty="0" err="1"/>
              <a:t>Зелене</a:t>
            </a:r>
            <a:r>
              <a:rPr lang="ru-RU" sz="1400" dirty="0"/>
              <a:t> </a:t>
            </a:r>
            <a:r>
              <a:rPr lang="ru-RU" sz="1400" dirty="0" err="1"/>
              <a:t>будівництво</a:t>
            </a:r>
            <a:r>
              <a:rPr lang="ru-RU" sz="1400" dirty="0"/>
              <a:t> і садово-</a:t>
            </a:r>
            <a:r>
              <a:rPr lang="ru-RU" sz="1400" dirty="0" err="1"/>
              <a:t>паркове</a:t>
            </a:r>
            <a:endParaRPr lang="ru-RU" sz="1400" dirty="0"/>
          </a:p>
          <a:p>
            <a:pPr algn="ctr"/>
            <a:r>
              <a:rPr lang="ru-RU" sz="1400" dirty="0" err="1"/>
              <a:t>господарство</a:t>
            </a:r>
            <a:r>
              <a:rPr lang="ru-RU" dirty="0"/>
              <a:t>»</a:t>
            </a:r>
            <a:endParaRPr lang="ru-UA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B5330DC5-2E84-4024-8E84-1249BCAD1E26}"/>
              </a:ext>
            </a:extLst>
          </p:cNvPr>
          <p:cNvSpPr/>
          <p:nvPr/>
        </p:nvSpPr>
        <p:spPr>
          <a:xfrm>
            <a:off x="10482984" y="1263762"/>
            <a:ext cx="1616759" cy="19035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Здобувачі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 ОПП «</a:t>
            </a:r>
            <a:r>
              <a:rPr lang="ru-RU" sz="1400" dirty="0" err="1"/>
              <a:t>Обробка</a:t>
            </a:r>
            <a:r>
              <a:rPr lang="ru-RU" sz="1400" dirty="0"/>
              <a:t> </a:t>
            </a:r>
            <a:r>
              <a:rPr lang="ru-RU" sz="1400" dirty="0" err="1"/>
              <a:t>деревини</a:t>
            </a:r>
            <a:r>
              <a:rPr lang="ru-RU" sz="1400" dirty="0"/>
              <a:t>»</a:t>
            </a:r>
            <a:endParaRPr lang="ru-UA" sz="1400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E34B2A8E-06ED-4DDC-8DC6-A75D2F5D1B07}"/>
              </a:ext>
            </a:extLst>
          </p:cNvPr>
          <p:cNvSpPr/>
          <p:nvPr/>
        </p:nvSpPr>
        <p:spPr>
          <a:xfrm>
            <a:off x="8405574" y="4018502"/>
            <a:ext cx="1321521" cy="7023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10 </a:t>
            </a:r>
            <a:r>
              <a:rPr lang="ru-RU" sz="2400" dirty="0" err="1"/>
              <a:t>осіб</a:t>
            </a:r>
            <a:endParaRPr lang="ru-UA" sz="2400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84E9AF1-6C40-4114-B109-DE841DC4069B}"/>
              </a:ext>
            </a:extLst>
          </p:cNvPr>
          <p:cNvSpPr/>
          <p:nvPr/>
        </p:nvSpPr>
        <p:spPr>
          <a:xfrm>
            <a:off x="10482984" y="3561302"/>
            <a:ext cx="1616758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13 </a:t>
            </a:r>
            <a:r>
              <a:rPr lang="ru-RU" sz="2400" dirty="0" err="1"/>
              <a:t>осіб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778206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везда: 6 точек 3">
            <a:extLst>
              <a:ext uri="{FF2B5EF4-FFF2-40B4-BE49-F238E27FC236}">
                <a16:creationId xmlns:a16="http://schemas.microsoft.com/office/drawing/2014/main" id="{F33F97A1-AB1A-4403-A85B-65FAC6413277}"/>
              </a:ext>
            </a:extLst>
          </p:cNvPr>
          <p:cNvSpPr/>
          <p:nvPr/>
        </p:nvSpPr>
        <p:spPr>
          <a:xfrm>
            <a:off x="2601574" y="1682358"/>
            <a:ext cx="6612834" cy="3551582"/>
          </a:xfrm>
          <a:prstGeom prst="star6">
            <a:avLst>
              <a:gd name="adj" fmla="val 0"/>
              <a:gd name="h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Облако 4">
            <a:extLst>
              <a:ext uri="{FF2B5EF4-FFF2-40B4-BE49-F238E27FC236}">
                <a16:creationId xmlns:a16="http://schemas.microsoft.com/office/drawing/2014/main" id="{6283FE02-CDAC-4B3E-89DD-5FC3C3FE3E7C}"/>
              </a:ext>
            </a:extLst>
          </p:cNvPr>
          <p:cNvSpPr/>
          <p:nvPr/>
        </p:nvSpPr>
        <p:spPr>
          <a:xfrm>
            <a:off x="5922507" y="1404730"/>
            <a:ext cx="3573134" cy="116141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Математика</a:t>
            </a:r>
            <a:endParaRPr lang="ru-UA" dirty="0"/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id="{6EB721E1-8375-4D0B-BD76-FA3390A1F9D7}"/>
              </a:ext>
            </a:extLst>
          </p:cNvPr>
          <p:cNvSpPr/>
          <p:nvPr/>
        </p:nvSpPr>
        <p:spPr>
          <a:xfrm>
            <a:off x="8245709" y="2546596"/>
            <a:ext cx="3808964" cy="168526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Вітчизни</a:t>
            </a:r>
            <a:endParaRPr lang="ru-UA" dirty="0"/>
          </a:p>
        </p:txBody>
      </p:sp>
      <p:sp>
        <p:nvSpPr>
          <p:cNvPr id="8" name="Облако 7">
            <a:extLst>
              <a:ext uri="{FF2B5EF4-FFF2-40B4-BE49-F238E27FC236}">
                <a16:creationId xmlns:a16="http://schemas.microsoft.com/office/drawing/2014/main" id="{6599D64F-43C8-4918-9833-0A7FA4BC374B}"/>
              </a:ext>
            </a:extLst>
          </p:cNvPr>
          <p:cNvSpPr/>
          <p:nvPr/>
        </p:nvSpPr>
        <p:spPr>
          <a:xfrm>
            <a:off x="6442448" y="4187943"/>
            <a:ext cx="3260034" cy="168526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Фізична</a:t>
            </a:r>
            <a:r>
              <a:rPr lang="ru-RU" dirty="0"/>
              <a:t> культура</a:t>
            </a:r>
            <a:endParaRPr lang="ru-UA" dirty="0"/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id="{66770AE2-AD5E-4C4F-BB97-ACE9F4CC9B9F}"/>
              </a:ext>
            </a:extLst>
          </p:cNvPr>
          <p:cNvSpPr/>
          <p:nvPr/>
        </p:nvSpPr>
        <p:spPr>
          <a:xfrm>
            <a:off x="2124150" y="4308822"/>
            <a:ext cx="3405808" cy="156438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Фізика</a:t>
            </a:r>
            <a:endParaRPr lang="ru-UA" dirty="0"/>
          </a:p>
        </p:txBody>
      </p:sp>
      <p:sp>
        <p:nvSpPr>
          <p:cNvPr id="11" name="Облако 10">
            <a:extLst>
              <a:ext uri="{FF2B5EF4-FFF2-40B4-BE49-F238E27FC236}">
                <a16:creationId xmlns:a16="http://schemas.microsoft.com/office/drawing/2014/main" id="{956A5458-B936-47F1-A7ED-2B15F8438A9B}"/>
              </a:ext>
            </a:extLst>
          </p:cNvPr>
          <p:cNvSpPr/>
          <p:nvPr/>
        </p:nvSpPr>
        <p:spPr>
          <a:xfrm>
            <a:off x="310973" y="2644551"/>
            <a:ext cx="2675409" cy="175041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endParaRPr lang="ru-UA" dirty="0"/>
          </a:p>
        </p:txBody>
      </p:sp>
      <p:sp>
        <p:nvSpPr>
          <p:cNvPr id="12" name="Облако 11">
            <a:extLst>
              <a:ext uri="{FF2B5EF4-FFF2-40B4-BE49-F238E27FC236}">
                <a16:creationId xmlns:a16="http://schemas.microsoft.com/office/drawing/2014/main" id="{CAEBA2E8-436C-4F11-9EB0-BAA14395B8DB}"/>
              </a:ext>
            </a:extLst>
          </p:cNvPr>
          <p:cNvSpPr/>
          <p:nvPr/>
        </p:nvSpPr>
        <p:spPr>
          <a:xfrm>
            <a:off x="2320342" y="1443935"/>
            <a:ext cx="2992124" cy="116141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Іноземна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endParaRPr lang="ru-UA" dirty="0"/>
          </a:p>
        </p:txBody>
      </p:sp>
      <p:pic>
        <p:nvPicPr>
          <p:cNvPr id="1026" name="Picture 2" descr="3D Цифры золотистого цвета. 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id="{6252BC08-71D4-4F71-8925-CC7CB527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50" y="2507818"/>
            <a:ext cx="839617" cy="728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внутренняя память 13">
            <a:extLst>
              <a:ext uri="{FF2B5EF4-FFF2-40B4-BE49-F238E27FC236}">
                <a16:creationId xmlns:a16="http://schemas.microsoft.com/office/drawing/2014/main" id="{4458C1EF-6AC6-4EFB-A883-7AB3C007F375}"/>
              </a:ext>
            </a:extLst>
          </p:cNvPr>
          <p:cNvSpPr/>
          <p:nvPr/>
        </p:nvSpPr>
        <p:spPr>
          <a:xfrm>
            <a:off x="175330" y="82827"/>
            <a:ext cx="11645610" cy="1321903"/>
          </a:xfrm>
          <a:prstGeom prst="flowChartInternalStorag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сподобалось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здобувачам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ОПП «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Експлуатація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ремонт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обладнання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лісового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комплексу»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3D Цифры золотистого цвета. 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id="{1DFEF039-49A9-44BA-A8AA-59A89163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82" y="3038166"/>
            <a:ext cx="722345" cy="781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D Цифры золотистого цвета. 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id="{9558FA63-DE0B-4D9A-B02F-D4172162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69" y="3780363"/>
            <a:ext cx="860356" cy="7461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цифры -клипарт | Записи с меткой цифры -клипарт | Дневник rosinka7304 :  LiveInternet - Российский Сервис Онлайн-Дневников">
            <a:extLst>
              <a:ext uri="{FF2B5EF4-FFF2-40B4-BE49-F238E27FC236}">
                <a16:creationId xmlns:a16="http://schemas.microsoft.com/office/drawing/2014/main" id="{98BCE37B-145C-42AB-BA54-68578364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41" y="3711235"/>
            <a:ext cx="904460" cy="784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Номер: картинки, стокові Номер фотографії, зображення | Скачати з  Depositphotos®">
            <a:extLst>
              <a:ext uri="{FF2B5EF4-FFF2-40B4-BE49-F238E27FC236}">
                <a16:creationId xmlns:a16="http://schemas.microsoft.com/office/drawing/2014/main" id="{C63511AB-2A03-4FA5-9F81-B9140B783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58" y="3073673"/>
            <a:ext cx="728133" cy="728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Цифры золото 3д картинки, стоковые фото Цифры золото 3д | Depositphotos">
            <a:extLst>
              <a:ext uri="{FF2B5EF4-FFF2-40B4-BE49-F238E27FC236}">
                <a16:creationId xmlns:a16="http://schemas.microsoft.com/office/drawing/2014/main" id="{8EDE3366-4436-4FAF-82BA-50B82DECC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92" y="2474177"/>
            <a:ext cx="905178" cy="728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везда: 6 точек 3">
            <a:extLst>
              <a:ext uri="{FF2B5EF4-FFF2-40B4-BE49-F238E27FC236}">
                <a16:creationId xmlns:a16="http://schemas.microsoft.com/office/drawing/2014/main" id="{F33F97A1-AB1A-4403-A85B-65FAC6413277}"/>
              </a:ext>
            </a:extLst>
          </p:cNvPr>
          <p:cNvSpPr/>
          <p:nvPr/>
        </p:nvSpPr>
        <p:spPr>
          <a:xfrm>
            <a:off x="2601574" y="1682358"/>
            <a:ext cx="6612834" cy="3551582"/>
          </a:xfrm>
          <a:prstGeom prst="star6">
            <a:avLst>
              <a:gd name="adj" fmla="val 0"/>
              <a:gd name="h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Облако 4">
            <a:extLst>
              <a:ext uri="{FF2B5EF4-FFF2-40B4-BE49-F238E27FC236}">
                <a16:creationId xmlns:a16="http://schemas.microsoft.com/office/drawing/2014/main" id="{6283FE02-CDAC-4B3E-89DD-5FC3C3FE3E7C}"/>
              </a:ext>
            </a:extLst>
          </p:cNvPr>
          <p:cNvSpPr/>
          <p:nvPr/>
        </p:nvSpPr>
        <p:spPr>
          <a:xfrm>
            <a:off x="5922507" y="1404730"/>
            <a:ext cx="3573134" cy="116141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Математика</a:t>
            </a:r>
            <a:endParaRPr lang="ru-UA" dirty="0"/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id="{6EB721E1-8375-4D0B-BD76-FA3390A1F9D7}"/>
              </a:ext>
            </a:extLst>
          </p:cNvPr>
          <p:cNvSpPr/>
          <p:nvPr/>
        </p:nvSpPr>
        <p:spPr>
          <a:xfrm>
            <a:off x="8245709" y="2546596"/>
            <a:ext cx="3808964" cy="168526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endParaRPr lang="ru-UA" dirty="0"/>
          </a:p>
        </p:txBody>
      </p:sp>
      <p:sp>
        <p:nvSpPr>
          <p:cNvPr id="8" name="Облако 7">
            <a:extLst>
              <a:ext uri="{FF2B5EF4-FFF2-40B4-BE49-F238E27FC236}">
                <a16:creationId xmlns:a16="http://schemas.microsoft.com/office/drawing/2014/main" id="{6599D64F-43C8-4918-9833-0A7FA4BC374B}"/>
              </a:ext>
            </a:extLst>
          </p:cNvPr>
          <p:cNvSpPr/>
          <p:nvPr/>
        </p:nvSpPr>
        <p:spPr>
          <a:xfrm>
            <a:off x="6442448" y="4187943"/>
            <a:ext cx="3260034" cy="168526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endParaRPr lang="ru-UA" dirty="0"/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id="{66770AE2-AD5E-4C4F-BB97-ACE9F4CC9B9F}"/>
              </a:ext>
            </a:extLst>
          </p:cNvPr>
          <p:cNvSpPr/>
          <p:nvPr/>
        </p:nvSpPr>
        <p:spPr>
          <a:xfrm>
            <a:off x="2124150" y="4308822"/>
            <a:ext cx="3405808" cy="156438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Зарубіжна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endParaRPr lang="ru-UA" dirty="0"/>
          </a:p>
        </p:txBody>
      </p:sp>
      <p:sp>
        <p:nvSpPr>
          <p:cNvPr id="11" name="Облако 10">
            <a:extLst>
              <a:ext uri="{FF2B5EF4-FFF2-40B4-BE49-F238E27FC236}">
                <a16:creationId xmlns:a16="http://schemas.microsoft.com/office/drawing/2014/main" id="{956A5458-B936-47F1-A7ED-2B15F8438A9B}"/>
              </a:ext>
            </a:extLst>
          </p:cNvPr>
          <p:cNvSpPr/>
          <p:nvPr/>
        </p:nvSpPr>
        <p:spPr>
          <a:xfrm>
            <a:off x="310973" y="2644551"/>
            <a:ext cx="2675409" cy="175041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endParaRPr lang="ru-UA" dirty="0"/>
          </a:p>
        </p:txBody>
      </p:sp>
      <p:sp>
        <p:nvSpPr>
          <p:cNvPr id="12" name="Облако 11">
            <a:extLst>
              <a:ext uri="{FF2B5EF4-FFF2-40B4-BE49-F238E27FC236}">
                <a16:creationId xmlns:a16="http://schemas.microsoft.com/office/drawing/2014/main" id="{CAEBA2E8-436C-4F11-9EB0-BAA14395B8DB}"/>
              </a:ext>
            </a:extLst>
          </p:cNvPr>
          <p:cNvSpPr/>
          <p:nvPr/>
        </p:nvSpPr>
        <p:spPr>
          <a:xfrm>
            <a:off x="2320342" y="1443935"/>
            <a:ext cx="2992124" cy="116141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Географія</a:t>
            </a:r>
            <a:endParaRPr lang="ru-UA" dirty="0"/>
          </a:p>
        </p:txBody>
      </p:sp>
      <p:pic>
        <p:nvPicPr>
          <p:cNvPr id="1026" name="Picture 2" descr="3D Цифры золотистого цвета. 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id="{6252BC08-71D4-4F71-8925-CC7CB527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50" y="2507818"/>
            <a:ext cx="839617" cy="728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внутренняя память 13">
            <a:extLst>
              <a:ext uri="{FF2B5EF4-FFF2-40B4-BE49-F238E27FC236}">
                <a16:creationId xmlns:a16="http://schemas.microsoft.com/office/drawing/2014/main" id="{4458C1EF-6AC6-4EFB-A883-7AB3C007F375}"/>
              </a:ext>
            </a:extLst>
          </p:cNvPr>
          <p:cNvSpPr/>
          <p:nvPr/>
        </p:nvSpPr>
        <p:spPr>
          <a:xfrm>
            <a:off x="175330" y="82827"/>
            <a:ext cx="11619106" cy="1321903"/>
          </a:xfrm>
          <a:prstGeom prst="flowChartInternalStorag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сподобалось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здобувачам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ОПП «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садово-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паркове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3D Цифры золотистого цвета. 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id="{1DFEF039-49A9-44BA-A8AA-59A89163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82" y="3038166"/>
            <a:ext cx="722345" cy="781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D Цифры золотистого цвета. 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id="{9558FA63-DE0B-4D9A-B02F-D4172162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69" y="3780363"/>
            <a:ext cx="860356" cy="7461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цифры -клипарт | Записи с меткой цифры -клипарт | Дневник rosinka7304 :  LiveInternet - Российский Сервис Онлайн-Дневников">
            <a:extLst>
              <a:ext uri="{FF2B5EF4-FFF2-40B4-BE49-F238E27FC236}">
                <a16:creationId xmlns:a16="http://schemas.microsoft.com/office/drawing/2014/main" id="{98BCE37B-145C-42AB-BA54-68578364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41" y="3711235"/>
            <a:ext cx="904460" cy="784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Номер: картинки, стокові Номер фотографії, зображення | Скачати з  Depositphotos®">
            <a:extLst>
              <a:ext uri="{FF2B5EF4-FFF2-40B4-BE49-F238E27FC236}">
                <a16:creationId xmlns:a16="http://schemas.microsoft.com/office/drawing/2014/main" id="{C63511AB-2A03-4FA5-9F81-B9140B783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58" y="3073673"/>
            <a:ext cx="728133" cy="728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Цифры золото 3д картинки, стоковые фото Цифры золото 3д | Depositphotos">
            <a:extLst>
              <a:ext uri="{FF2B5EF4-FFF2-40B4-BE49-F238E27FC236}">
                <a16:creationId xmlns:a16="http://schemas.microsoft.com/office/drawing/2014/main" id="{8EDE3366-4436-4FAF-82BA-50B82DECC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92" y="2474177"/>
            <a:ext cx="905178" cy="728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816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везда: 6 точек 3">
            <a:extLst>
              <a:ext uri="{FF2B5EF4-FFF2-40B4-BE49-F238E27FC236}">
                <a16:creationId xmlns:a16="http://schemas.microsoft.com/office/drawing/2014/main" id="{F33F97A1-AB1A-4403-A85B-65FAC6413277}"/>
              </a:ext>
            </a:extLst>
          </p:cNvPr>
          <p:cNvSpPr/>
          <p:nvPr/>
        </p:nvSpPr>
        <p:spPr>
          <a:xfrm>
            <a:off x="2601574" y="1682358"/>
            <a:ext cx="6612834" cy="3551582"/>
          </a:xfrm>
          <a:prstGeom prst="star6">
            <a:avLst>
              <a:gd name="adj" fmla="val 0"/>
              <a:gd name="h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Облако 4">
            <a:extLst>
              <a:ext uri="{FF2B5EF4-FFF2-40B4-BE49-F238E27FC236}">
                <a16:creationId xmlns:a16="http://schemas.microsoft.com/office/drawing/2014/main" id="{6283FE02-CDAC-4B3E-89DD-5FC3C3FE3E7C}"/>
              </a:ext>
            </a:extLst>
          </p:cNvPr>
          <p:cNvSpPr/>
          <p:nvPr/>
        </p:nvSpPr>
        <p:spPr>
          <a:xfrm>
            <a:off x="5922507" y="1404730"/>
            <a:ext cx="3573134" cy="116141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endParaRPr lang="ru-UA" dirty="0"/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id="{6EB721E1-8375-4D0B-BD76-FA3390A1F9D7}"/>
              </a:ext>
            </a:extLst>
          </p:cNvPr>
          <p:cNvSpPr/>
          <p:nvPr/>
        </p:nvSpPr>
        <p:spPr>
          <a:xfrm>
            <a:off x="8245709" y="2546596"/>
            <a:ext cx="3808964" cy="168526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Вітчизни</a:t>
            </a:r>
            <a:endParaRPr lang="ru-UA" dirty="0"/>
          </a:p>
        </p:txBody>
      </p:sp>
      <p:sp>
        <p:nvSpPr>
          <p:cNvPr id="8" name="Облако 7">
            <a:extLst>
              <a:ext uri="{FF2B5EF4-FFF2-40B4-BE49-F238E27FC236}">
                <a16:creationId xmlns:a16="http://schemas.microsoft.com/office/drawing/2014/main" id="{6599D64F-43C8-4918-9833-0A7FA4BC374B}"/>
              </a:ext>
            </a:extLst>
          </p:cNvPr>
          <p:cNvSpPr/>
          <p:nvPr/>
        </p:nvSpPr>
        <p:spPr>
          <a:xfrm>
            <a:off x="6442448" y="4187943"/>
            <a:ext cx="3260034" cy="168526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Фізична</a:t>
            </a:r>
            <a:r>
              <a:rPr lang="ru-RU" dirty="0"/>
              <a:t> культура</a:t>
            </a:r>
            <a:endParaRPr lang="ru-UA" dirty="0"/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id="{66770AE2-AD5E-4C4F-BB97-ACE9F4CC9B9F}"/>
              </a:ext>
            </a:extLst>
          </p:cNvPr>
          <p:cNvSpPr/>
          <p:nvPr/>
        </p:nvSpPr>
        <p:spPr>
          <a:xfrm>
            <a:off x="2124150" y="4308822"/>
            <a:ext cx="3405808" cy="156438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Зарубіжна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endParaRPr lang="ru-UA" dirty="0"/>
          </a:p>
        </p:txBody>
      </p:sp>
      <p:sp>
        <p:nvSpPr>
          <p:cNvPr id="11" name="Облако 10">
            <a:extLst>
              <a:ext uri="{FF2B5EF4-FFF2-40B4-BE49-F238E27FC236}">
                <a16:creationId xmlns:a16="http://schemas.microsoft.com/office/drawing/2014/main" id="{956A5458-B936-47F1-A7ED-2B15F8438A9B}"/>
              </a:ext>
            </a:extLst>
          </p:cNvPr>
          <p:cNvSpPr/>
          <p:nvPr/>
        </p:nvSpPr>
        <p:spPr>
          <a:xfrm>
            <a:off x="310973" y="2644551"/>
            <a:ext cx="2675409" cy="175041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Інформатика</a:t>
            </a:r>
            <a:endParaRPr lang="ru-UA" dirty="0"/>
          </a:p>
        </p:txBody>
      </p:sp>
      <p:sp>
        <p:nvSpPr>
          <p:cNvPr id="12" name="Облако 11">
            <a:extLst>
              <a:ext uri="{FF2B5EF4-FFF2-40B4-BE49-F238E27FC236}">
                <a16:creationId xmlns:a16="http://schemas.microsoft.com/office/drawing/2014/main" id="{CAEBA2E8-436C-4F11-9EB0-BAA14395B8DB}"/>
              </a:ext>
            </a:extLst>
          </p:cNvPr>
          <p:cNvSpPr/>
          <p:nvPr/>
        </p:nvSpPr>
        <p:spPr>
          <a:xfrm>
            <a:off x="2320342" y="1443935"/>
            <a:ext cx="2992124" cy="116141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endParaRPr lang="ru-UA" dirty="0"/>
          </a:p>
        </p:txBody>
      </p:sp>
      <p:pic>
        <p:nvPicPr>
          <p:cNvPr id="1026" name="Picture 2" descr="3D Цифры золотистого цвета. 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id="{6252BC08-71D4-4F71-8925-CC7CB527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50" y="2507818"/>
            <a:ext cx="839617" cy="728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внутренняя память 13">
            <a:extLst>
              <a:ext uri="{FF2B5EF4-FFF2-40B4-BE49-F238E27FC236}">
                <a16:creationId xmlns:a16="http://schemas.microsoft.com/office/drawing/2014/main" id="{4458C1EF-6AC6-4EFB-A883-7AB3C007F375}"/>
              </a:ext>
            </a:extLst>
          </p:cNvPr>
          <p:cNvSpPr/>
          <p:nvPr/>
        </p:nvSpPr>
        <p:spPr>
          <a:xfrm>
            <a:off x="175329" y="82827"/>
            <a:ext cx="11738375" cy="1321903"/>
          </a:xfrm>
          <a:prstGeom prst="flowChartInternalStorag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сподобалось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здобувачам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ОПП «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Лісове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3D Цифры золотистого цвета. 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id="{1DFEF039-49A9-44BA-A8AA-59A89163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82" y="3038166"/>
            <a:ext cx="722345" cy="781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D Цифры золотистого цвета. 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id="{9558FA63-DE0B-4D9A-B02F-D4172162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69" y="3780363"/>
            <a:ext cx="860356" cy="7461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цифры -клипарт | Записи с меткой цифры -клипарт | Дневник rosinka7304 :  LiveInternet - Российский Сервис Онлайн-Дневников">
            <a:extLst>
              <a:ext uri="{FF2B5EF4-FFF2-40B4-BE49-F238E27FC236}">
                <a16:creationId xmlns:a16="http://schemas.microsoft.com/office/drawing/2014/main" id="{98BCE37B-145C-42AB-BA54-68578364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41" y="3711235"/>
            <a:ext cx="904460" cy="784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Номер: картинки, стокові Номер фотографії, зображення | Скачати з  Depositphotos®">
            <a:extLst>
              <a:ext uri="{FF2B5EF4-FFF2-40B4-BE49-F238E27FC236}">
                <a16:creationId xmlns:a16="http://schemas.microsoft.com/office/drawing/2014/main" id="{C63511AB-2A03-4FA5-9F81-B9140B783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58" y="3073673"/>
            <a:ext cx="728133" cy="728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Цифры золото 3д картинки, стоковые фото Цифры золото 3д | Depositphotos">
            <a:extLst>
              <a:ext uri="{FF2B5EF4-FFF2-40B4-BE49-F238E27FC236}">
                <a16:creationId xmlns:a16="http://schemas.microsoft.com/office/drawing/2014/main" id="{8EDE3366-4436-4FAF-82BA-50B82DECC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92" y="2474177"/>
            <a:ext cx="905178" cy="728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18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везда: 6 точек 3">
            <a:extLst>
              <a:ext uri="{FF2B5EF4-FFF2-40B4-BE49-F238E27FC236}">
                <a16:creationId xmlns:a16="http://schemas.microsoft.com/office/drawing/2014/main" id="{F33F97A1-AB1A-4403-A85B-65FAC6413277}"/>
              </a:ext>
            </a:extLst>
          </p:cNvPr>
          <p:cNvSpPr/>
          <p:nvPr/>
        </p:nvSpPr>
        <p:spPr>
          <a:xfrm>
            <a:off x="2601574" y="1682358"/>
            <a:ext cx="6612834" cy="3551582"/>
          </a:xfrm>
          <a:prstGeom prst="star6">
            <a:avLst>
              <a:gd name="adj" fmla="val 0"/>
              <a:gd name="h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Облако 4">
            <a:extLst>
              <a:ext uri="{FF2B5EF4-FFF2-40B4-BE49-F238E27FC236}">
                <a16:creationId xmlns:a16="http://schemas.microsoft.com/office/drawing/2014/main" id="{6283FE02-CDAC-4B3E-89DD-5FC3C3FE3E7C}"/>
              </a:ext>
            </a:extLst>
          </p:cNvPr>
          <p:cNvSpPr/>
          <p:nvPr/>
        </p:nvSpPr>
        <p:spPr>
          <a:xfrm>
            <a:off x="5922507" y="1404730"/>
            <a:ext cx="3573134" cy="116141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Вітчизни</a:t>
            </a:r>
            <a:endParaRPr lang="ru-UA" dirty="0"/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id="{6EB721E1-8375-4D0B-BD76-FA3390A1F9D7}"/>
              </a:ext>
            </a:extLst>
          </p:cNvPr>
          <p:cNvSpPr/>
          <p:nvPr/>
        </p:nvSpPr>
        <p:spPr>
          <a:xfrm>
            <a:off x="8245709" y="2546596"/>
            <a:ext cx="3808964" cy="168526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 </a:t>
            </a:r>
            <a:r>
              <a:rPr lang="ru-RU" dirty="0" err="1"/>
              <a:t>Інформатика</a:t>
            </a:r>
            <a:endParaRPr lang="ru-UA" dirty="0"/>
          </a:p>
        </p:txBody>
      </p:sp>
      <p:sp>
        <p:nvSpPr>
          <p:cNvPr id="8" name="Облако 7">
            <a:extLst>
              <a:ext uri="{FF2B5EF4-FFF2-40B4-BE49-F238E27FC236}">
                <a16:creationId xmlns:a16="http://schemas.microsoft.com/office/drawing/2014/main" id="{6599D64F-43C8-4918-9833-0A7FA4BC374B}"/>
              </a:ext>
            </a:extLst>
          </p:cNvPr>
          <p:cNvSpPr/>
          <p:nvPr/>
        </p:nvSpPr>
        <p:spPr>
          <a:xfrm>
            <a:off x="6442448" y="4187943"/>
            <a:ext cx="3260034" cy="168526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Географія</a:t>
            </a:r>
            <a:endParaRPr lang="ru-UA" dirty="0"/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id="{66770AE2-AD5E-4C4F-BB97-ACE9F4CC9B9F}"/>
              </a:ext>
            </a:extLst>
          </p:cNvPr>
          <p:cNvSpPr/>
          <p:nvPr/>
        </p:nvSpPr>
        <p:spPr>
          <a:xfrm>
            <a:off x="2124150" y="4308822"/>
            <a:ext cx="3405808" cy="156438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Зарубіжна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endParaRPr lang="ru-UA" dirty="0"/>
          </a:p>
        </p:txBody>
      </p:sp>
      <p:sp>
        <p:nvSpPr>
          <p:cNvPr id="11" name="Облако 10">
            <a:extLst>
              <a:ext uri="{FF2B5EF4-FFF2-40B4-BE49-F238E27FC236}">
                <a16:creationId xmlns:a16="http://schemas.microsoft.com/office/drawing/2014/main" id="{956A5458-B936-47F1-A7ED-2B15F8438A9B}"/>
              </a:ext>
            </a:extLst>
          </p:cNvPr>
          <p:cNvSpPr/>
          <p:nvPr/>
        </p:nvSpPr>
        <p:spPr>
          <a:xfrm>
            <a:off x="310973" y="2644551"/>
            <a:ext cx="2675409" cy="175041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endParaRPr lang="ru-UA" dirty="0"/>
          </a:p>
        </p:txBody>
      </p:sp>
      <p:sp>
        <p:nvSpPr>
          <p:cNvPr id="12" name="Облако 11">
            <a:extLst>
              <a:ext uri="{FF2B5EF4-FFF2-40B4-BE49-F238E27FC236}">
                <a16:creationId xmlns:a16="http://schemas.microsoft.com/office/drawing/2014/main" id="{CAEBA2E8-436C-4F11-9EB0-BAA14395B8DB}"/>
              </a:ext>
            </a:extLst>
          </p:cNvPr>
          <p:cNvSpPr/>
          <p:nvPr/>
        </p:nvSpPr>
        <p:spPr>
          <a:xfrm>
            <a:off x="2320342" y="1443935"/>
            <a:ext cx="2992124" cy="116141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Математика</a:t>
            </a:r>
            <a:endParaRPr lang="ru-UA" dirty="0"/>
          </a:p>
        </p:txBody>
      </p:sp>
      <p:pic>
        <p:nvPicPr>
          <p:cNvPr id="1026" name="Picture 2" descr="3D Цифры золотистого цвета. 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id="{6252BC08-71D4-4F71-8925-CC7CB527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50" y="2507818"/>
            <a:ext cx="839617" cy="728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внутренняя память 13">
            <a:extLst>
              <a:ext uri="{FF2B5EF4-FFF2-40B4-BE49-F238E27FC236}">
                <a16:creationId xmlns:a16="http://schemas.microsoft.com/office/drawing/2014/main" id="{4458C1EF-6AC6-4EFB-A883-7AB3C007F375}"/>
              </a:ext>
            </a:extLst>
          </p:cNvPr>
          <p:cNvSpPr/>
          <p:nvPr/>
        </p:nvSpPr>
        <p:spPr>
          <a:xfrm>
            <a:off x="175329" y="82827"/>
            <a:ext cx="11566097" cy="1321903"/>
          </a:xfrm>
          <a:prstGeom prst="flowChartInternalStorag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сподобалось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здобувачам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ОПП «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деревини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3D Цифры золотистого цвета. 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id="{1DFEF039-49A9-44BA-A8AA-59A89163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82" y="3038166"/>
            <a:ext cx="722345" cy="781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D Цифры золотистого цвета. 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id="{9558FA63-DE0B-4D9A-B02F-D4172162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69" y="3780363"/>
            <a:ext cx="860356" cy="7461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цифры -клипарт | Записи с меткой цифры -клипарт | Дневник rosinka7304 :  LiveInternet - Российский Сервис Онлайн-Дневников">
            <a:extLst>
              <a:ext uri="{FF2B5EF4-FFF2-40B4-BE49-F238E27FC236}">
                <a16:creationId xmlns:a16="http://schemas.microsoft.com/office/drawing/2014/main" id="{98BCE37B-145C-42AB-BA54-68578364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41" y="3711235"/>
            <a:ext cx="904460" cy="784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Номер: картинки, стокові Номер фотографії, зображення | Скачати з  Depositphotos®">
            <a:extLst>
              <a:ext uri="{FF2B5EF4-FFF2-40B4-BE49-F238E27FC236}">
                <a16:creationId xmlns:a16="http://schemas.microsoft.com/office/drawing/2014/main" id="{C63511AB-2A03-4FA5-9F81-B9140B783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58" y="3073673"/>
            <a:ext cx="728133" cy="728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Цифры золото 3д картинки, стоковые фото Цифры золото 3д | Depositphotos">
            <a:extLst>
              <a:ext uri="{FF2B5EF4-FFF2-40B4-BE49-F238E27FC236}">
                <a16:creationId xmlns:a16="http://schemas.microsoft.com/office/drawing/2014/main" id="{8EDE3366-4436-4FAF-82BA-50B82DECC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92" y="2474177"/>
            <a:ext cx="905178" cy="728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6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BEDB984E-CB2F-41B3-AE70-FDA77334313B}"/>
              </a:ext>
            </a:extLst>
          </p:cNvPr>
          <p:cNvSpPr/>
          <p:nvPr/>
        </p:nvSpPr>
        <p:spPr>
          <a:xfrm>
            <a:off x="3115918" y="1683029"/>
            <a:ext cx="5254486" cy="2663686"/>
          </a:xfrm>
          <a:prstGeom prst="don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4" name="Облако 3">
            <a:extLst>
              <a:ext uri="{FF2B5EF4-FFF2-40B4-BE49-F238E27FC236}">
                <a16:creationId xmlns:a16="http://schemas.microsoft.com/office/drawing/2014/main" id="{968A3C5D-F898-435F-9EEA-F4E6664D0E14}"/>
              </a:ext>
            </a:extLst>
          </p:cNvPr>
          <p:cNvSpPr/>
          <p:nvPr/>
        </p:nvSpPr>
        <p:spPr>
          <a:xfrm>
            <a:off x="5618921" y="-18221"/>
            <a:ext cx="4704522" cy="1868556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Доступне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викладання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навчального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матеріалу</a:t>
            </a:r>
            <a:endParaRPr lang="ru-UA" sz="2000" dirty="0">
              <a:solidFill>
                <a:schemeClr val="tx1"/>
              </a:solidFill>
            </a:endParaRPr>
          </a:p>
        </p:txBody>
      </p:sp>
      <p:sp>
        <p:nvSpPr>
          <p:cNvPr id="5" name="Облако 4">
            <a:extLst>
              <a:ext uri="{FF2B5EF4-FFF2-40B4-BE49-F238E27FC236}">
                <a16:creationId xmlns:a16="http://schemas.microsoft.com/office/drawing/2014/main" id="{CFE4AE6C-B90F-4FF5-87DF-F24CBBE70B8C}"/>
              </a:ext>
            </a:extLst>
          </p:cNvPr>
          <p:cNvSpPr/>
          <p:nvPr/>
        </p:nvSpPr>
        <p:spPr>
          <a:xfrm>
            <a:off x="8036221" y="1630022"/>
            <a:ext cx="4200941" cy="177247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Коректність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спілкуванні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між</a:t>
            </a:r>
            <a:r>
              <a:rPr lang="ru-RU" sz="2000" dirty="0">
                <a:solidFill>
                  <a:schemeClr val="tx1"/>
                </a:solidFill>
              </a:rPr>
              <a:t> студентом та </a:t>
            </a:r>
            <a:r>
              <a:rPr lang="ru-RU" sz="2000" dirty="0" err="1">
                <a:solidFill>
                  <a:schemeClr val="tx1"/>
                </a:solidFill>
              </a:rPr>
              <a:t>викладачем</a:t>
            </a:r>
            <a:endParaRPr lang="ru-UA" sz="2000" dirty="0">
              <a:solidFill>
                <a:schemeClr val="tx1"/>
              </a:solidFill>
            </a:endParaRPr>
          </a:p>
        </p:txBody>
      </p:sp>
      <p:sp>
        <p:nvSpPr>
          <p:cNvPr id="8" name="Облако 7">
            <a:extLst>
              <a:ext uri="{FF2B5EF4-FFF2-40B4-BE49-F238E27FC236}">
                <a16:creationId xmlns:a16="http://schemas.microsoft.com/office/drawing/2014/main" id="{70867E3D-1C3E-4170-98A6-89208CCFC539}"/>
              </a:ext>
            </a:extLst>
          </p:cNvPr>
          <p:cNvSpPr/>
          <p:nvPr/>
        </p:nvSpPr>
        <p:spPr>
          <a:xfrm>
            <a:off x="355323" y="1989483"/>
            <a:ext cx="3465444" cy="186855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Об</a:t>
            </a:r>
            <a:r>
              <a:rPr lang="en-US" sz="2000" dirty="0">
                <a:solidFill>
                  <a:schemeClr val="tx1"/>
                </a:solidFill>
              </a:rPr>
              <a:t>’</a:t>
            </a:r>
            <a:r>
              <a:rPr lang="ru-RU" sz="2000" dirty="0" err="1">
                <a:solidFill>
                  <a:schemeClr val="tx1"/>
                </a:solidFill>
              </a:rPr>
              <a:t>єктивне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оцінювання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знань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студентів</a:t>
            </a:r>
            <a:endParaRPr lang="ru-UA" sz="2000" dirty="0">
              <a:solidFill>
                <a:schemeClr val="tx1"/>
              </a:solidFill>
            </a:endParaRPr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id="{D7D0C85B-753D-4ACD-A750-884AA3FDC917}"/>
              </a:ext>
            </a:extLst>
          </p:cNvPr>
          <p:cNvSpPr/>
          <p:nvPr/>
        </p:nvSpPr>
        <p:spPr>
          <a:xfrm>
            <a:off x="212035" y="130864"/>
            <a:ext cx="5035826" cy="185861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Покращення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організації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проведення</a:t>
            </a:r>
            <a:r>
              <a:rPr lang="ru-RU" sz="2000" dirty="0">
                <a:solidFill>
                  <a:schemeClr val="tx1"/>
                </a:solidFill>
              </a:rPr>
              <a:t> занять</a:t>
            </a:r>
            <a:endParaRPr lang="ru-UA" sz="20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083F7-4D42-4EE4-B770-7E9FF7C9C3C4}"/>
              </a:ext>
            </a:extLst>
          </p:cNvPr>
          <p:cNvSpPr txBox="1"/>
          <p:nvPr/>
        </p:nvSpPr>
        <p:spPr>
          <a:xfrm>
            <a:off x="4138621" y="2228671"/>
            <a:ext cx="3579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Пропозиції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покращення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викладання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дисцплін</a:t>
            </a:r>
            <a:endParaRPr lang="ru-UA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блако 12">
            <a:extLst>
              <a:ext uri="{FF2B5EF4-FFF2-40B4-BE49-F238E27FC236}">
                <a16:creationId xmlns:a16="http://schemas.microsoft.com/office/drawing/2014/main" id="{92408AB9-1565-469F-A787-7397FA6252BA}"/>
              </a:ext>
            </a:extLst>
          </p:cNvPr>
          <p:cNvSpPr/>
          <p:nvPr/>
        </p:nvSpPr>
        <p:spPr>
          <a:xfrm>
            <a:off x="1437032" y="4097227"/>
            <a:ext cx="3727175" cy="1673085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Мотивування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студентів</a:t>
            </a:r>
            <a:r>
              <a:rPr lang="ru-RU" sz="2000" dirty="0">
                <a:solidFill>
                  <a:schemeClr val="tx1"/>
                </a:solidFill>
              </a:rPr>
              <a:t>  до </a:t>
            </a:r>
            <a:r>
              <a:rPr lang="ru-RU" sz="2000" dirty="0" err="1">
                <a:solidFill>
                  <a:schemeClr val="tx1"/>
                </a:solidFill>
              </a:rPr>
              <a:t>вивчення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дисциплін</a:t>
            </a:r>
            <a:endParaRPr lang="ru-UA" sz="2000" dirty="0">
              <a:solidFill>
                <a:schemeClr val="tx1"/>
              </a:solidFill>
            </a:endParaRPr>
          </a:p>
        </p:txBody>
      </p:sp>
      <p:sp>
        <p:nvSpPr>
          <p:cNvPr id="14" name="Облако 13">
            <a:extLst>
              <a:ext uri="{FF2B5EF4-FFF2-40B4-BE49-F238E27FC236}">
                <a16:creationId xmlns:a16="http://schemas.microsoft.com/office/drawing/2014/main" id="{6F62E7DC-12D3-4A5F-B557-E35928331511}"/>
              </a:ext>
            </a:extLst>
          </p:cNvPr>
          <p:cNvSpPr/>
          <p:nvPr/>
        </p:nvSpPr>
        <p:spPr>
          <a:xfrm>
            <a:off x="6096000" y="3585866"/>
            <a:ext cx="4452729" cy="2189926"/>
          </a:xfrm>
          <a:prstGeom prst="cloud">
            <a:avLst/>
          </a:prstGeom>
          <a:solidFill>
            <a:srgbClr val="E6AF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Наявність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стабільного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інтернет-зв</a:t>
            </a:r>
            <a:r>
              <a:rPr lang="en-US" sz="2000" dirty="0">
                <a:solidFill>
                  <a:schemeClr val="tx1"/>
                </a:solidFill>
              </a:rPr>
              <a:t>’</a:t>
            </a:r>
            <a:r>
              <a:rPr lang="ru-RU" sz="2000" dirty="0" err="1">
                <a:solidFill>
                  <a:schemeClr val="tx1"/>
                </a:solidFill>
              </a:rPr>
              <a:t>язку</a:t>
            </a:r>
            <a:endParaRPr lang="ru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63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8E35A23-EDF3-48A0-96DA-833B134B6AE4}"/>
              </a:ext>
            </a:extLst>
          </p:cNvPr>
          <p:cNvSpPr/>
          <p:nvPr/>
        </p:nvSpPr>
        <p:spPr>
          <a:xfrm>
            <a:off x="0" y="74216"/>
            <a:ext cx="12192000" cy="764714"/>
          </a:xfrm>
          <a:prstGeom prst="roundRect">
            <a:avLst/>
          </a:prstGeom>
          <a:solidFill>
            <a:srgbClr val="CD811F">
              <a:lumMod val="20000"/>
              <a:lumOff val="80000"/>
            </a:srgbClr>
          </a:solidFill>
          <a:ln w="15875" cap="rnd" cmpd="sng" algn="ctr">
            <a:solidFill>
              <a:srgbClr val="CD811F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Рекомендації</a:t>
            </a:r>
            <a:endParaRPr kumimoji="0" lang="ru-RU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за результатами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анкетування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здобувачів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освіти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щодо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якості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викладання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дисциплін</a:t>
            </a:r>
            <a:endParaRPr kumimoji="0" lang="ru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C0342E-17F7-4B70-BFFE-55E97876669D}"/>
              </a:ext>
            </a:extLst>
          </p:cNvPr>
          <p:cNvSpPr/>
          <p:nvPr/>
        </p:nvSpPr>
        <p:spPr>
          <a:xfrm>
            <a:off x="1338471" y="931053"/>
            <a:ext cx="10853530" cy="6796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dirty="0">
                <a:latin typeface="Century Gothic" panose="020B0502020202020204" pitchFamily="34" charset="0"/>
              </a:rPr>
              <a:t>Урізноманітнити форми проведення занять – ділові та рольові ігри, індивідуальні практичні завдання, «мозкові штурми» з проблемних питань, тощо; обов’язкове включення різних форм проведення занять в навчальні програми</a:t>
            </a:r>
            <a:endParaRPr kumimoji="0" lang="ru-UA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0C1E5B-B46E-4305-9FC0-CCAFE3DC4796}"/>
              </a:ext>
            </a:extLst>
          </p:cNvPr>
          <p:cNvSpPr/>
          <p:nvPr/>
        </p:nvSpPr>
        <p:spPr>
          <a:xfrm>
            <a:off x="2051057" y="1635867"/>
            <a:ext cx="10140944" cy="789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err="1">
                <a:latin typeface="Century Gothic" panose="020B0502020202020204" pitchFamily="34" charset="0"/>
              </a:rPr>
              <a:t>Посилити</a:t>
            </a:r>
            <a:r>
              <a:rPr lang="ru-RU" sz="1600" dirty="0">
                <a:latin typeface="Century Gothic" panose="020B0502020202020204" pitchFamily="34" charset="0"/>
              </a:rPr>
              <a:t> роботу над </a:t>
            </a:r>
            <a:r>
              <a:rPr lang="ru-RU" sz="1600" dirty="0" err="1">
                <a:latin typeface="Century Gothic" panose="020B0502020202020204" pitchFamily="34" charset="0"/>
              </a:rPr>
              <a:t>підвищенням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рівня</a:t>
            </a:r>
            <a:r>
              <a:rPr lang="ru-RU" sz="1600" dirty="0">
                <a:latin typeface="Century Gothic" panose="020B0502020202020204" pitchFamily="34" charset="0"/>
              </a:rPr>
              <a:t> компетентностей кожного </a:t>
            </a:r>
            <a:r>
              <a:rPr lang="ru-RU" sz="1600" dirty="0" err="1">
                <a:latin typeface="Century Gothic" panose="020B0502020202020204" pitchFamily="34" charset="0"/>
              </a:rPr>
              <a:t>викладача</a:t>
            </a:r>
            <a:r>
              <a:rPr lang="ru-RU" sz="1600" dirty="0">
                <a:latin typeface="Century Gothic" panose="020B0502020202020204" pitchFamily="34" charset="0"/>
              </a:rPr>
              <a:t> та </a:t>
            </a:r>
            <a:r>
              <a:rPr lang="ru-RU" sz="1600" dirty="0" err="1">
                <a:latin typeface="Century Gothic" panose="020B0502020202020204" pitchFamily="34" charset="0"/>
              </a:rPr>
              <a:t>розвитком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його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професійної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майстерності</a:t>
            </a:r>
            <a:endParaRPr kumimoji="0" lang="ru-UA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EE924C-9041-4E14-A9A6-036BBE9C349B}"/>
              </a:ext>
            </a:extLst>
          </p:cNvPr>
          <p:cNvSpPr/>
          <p:nvPr/>
        </p:nvSpPr>
        <p:spPr>
          <a:xfrm>
            <a:off x="2358502" y="3280767"/>
            <a:ext cx="9833497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dirty="0">
                <a:latin typeface="Century Gothic" panose="020B0502020202020204" pitchFamily="34" charset="0"/>
              </a:rPr>
              <a:t>Більше уваги звертати на підвищення мотивації здобувачів освіти до вивчення дисципліни, зацікавлювати їх, стимулюючи творчість студентів</a:t>
            </a:r>
            <a:endParaRPr kumimoji="0" lang="ru-UA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13300D4-AE38-4B45-9157-5AA4E9C7E39F}"/>
              </a:ext>
            </a:extLst>
          </p:cNvPr>
          <p:cNvSpPr/>
          <p:nvPr/>
        </p:nvSpPr>
        <p:spPr>
          <a:xfrm>
            <a:off x="1338472" y="5118120"/>
            <a:ext cx="10853528" cy="8758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Мотивувати здобувачів освіти до проходження опитувань з метою вивчення думок щодо якості викладання навчальних дисциплін та отримання пропозицій щодо покращення якості викладання</a:t>
            </a:r>
            <a:endParaRPr kumimoji="0" lang="ru-UA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09F61D-5D02-4D5D-900C-142A57362953}"/>
              </a:ext>
            </a:extLst>
          </p:cNvPr>
          <p:cNvSpPr/>
          <p:nvPr/>
        </p:nvSpPr>
        <p:spPr>
          <a:xfrm>
            <a:off x="2358503" y="2450805"/>
            <a:ext cx="9833497" cy="84338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Звернути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увагу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неприпустимість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зневажливого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ставлення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викладачів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до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студентів</a:t>
            </a:r>
            <a:endParaRPr lang="ru-UA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1EFE2B-201E-41CA-8A1B-F0F780CB459E}"/>
              </a:ext>
            </a:extLst>
          </p:cNvPr>
          <p:cNvSpPr/>
          <p:nvPr/>
        </p:nvSpPr>
        <p:spPr>
          <a:xfrm>
            <a:off x="2051055" y="4149286"/>
            <a:ext cx="10140945" cy="953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Інформувати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здобувачів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освіти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на початку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вивчення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дисципліни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під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час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навчальних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занять про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системи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критерії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оцінювання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результатів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навчання</a:t>
            </a:r>
            <a:endParaRPr lang="ru-UA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Круг: прозрачная заливка 32">
            <a:extLst>
              <a:ext uri="{FF2B5EF4-FFF2-40B4-BE49-F238E27FC236}">
                <a16:creationId xmlns:a16="http://schemas.microsoft.com/office/drawing/2014/main" id="{9E65915E-42FE-40D8-9F59-C99C14A6DDD0}"/>
              </a:ext>
            </a:extLst>
          </p:cNvPr>
          <p:cNvSpPr/>
          <p:nvPr/>
        </p:nvSpPr>
        <p:spPr>
          <a:xfrm>
            <a:off x="25516" y="864069"/>
            <a:ext cx="914400" cy="914400"/>
          </a:xfrm>
          <a:prstGeom prst="don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tx1"/>
              </a:solidFill>
            </a:endParaRPr>
          </a:p>
        </p:txBody>
      </p:sp>
      <p:sp>
        <p:nvSpPr>
          <p:cNvPr id="34" name="Круг: прозрачная заливка 33">
            <a:extLst>
              <a:ext uri="{FF2B5EF4-FFF2-40B4-BE49-F238E27FC236}">
                <a16:creationId xmlns:a16="http://schemas.microsoft.com/office/drawing/2014/main" id="{6FFEF62F-D25F-465B-9201-AE3879FB7FBA}"/>
              </a:ext>
            </a:extLst>
          </p:cNvPr>
          <p:cNvSpPr/>
          <p:nvPr/>
        </p:nvSpPr>
        <p:spPr>
          <a:xfrm>
            <a:off x="662421" y="1584568"/>
            <a:ext cx="914400" cy="941209"/>
          </a:xfrm>
          <a:prstGeom prst="don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35" name="Круг: прозрачная заливка 34">
            <a:extLst>
              <a:ext uri="{FF2B5EF4-FFF2-40B4-BE49-F238E27FC236}">
                <a16:creationId xmlns:a16="http://schemas.microsoft.com/office/drawing/2014/main" id="{D0870AD1-24C2-4C50-BA29-6ED40ADF1363}"/>
              </a:ext>
            </a:extLst>
          </p:cNvPr>
          <p:cNvSpPr/>
          <p:nvPr/>
        </p:nvSpPr>
        <p:spPr>
          <a:xfrm>
            <a:off x="1285275" y="2380123"/>
            <a:ext cx="914400" cy="883494"/>
          </a:xfrm>
          <a:prstGeom prst="don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37" name="Круг: прозрачная заливка 36">
            <a:extLst>
              <a:ext uri="{FF2B5EF4-FFF2-40B4-BE49-F238E27FC236}">
                <a16:creationId xmlns:a16="http://schemas.microsoft.com/office/drawing/2014/main" id="{1FCE6325-094F-44CE-8524-8EA010FEB87C}"/>
              </a:ext>
            </a:extLst>
          </p:cNvPr>
          <p:cNvSpPr/>
          <p:nvPr/>
        </p:nvSpPr>
        <p:spPr>
          <a:xfrm>
            <a:off x="1323981" y="3273820"/>
            <a:ext cx="914400" cy="914400"/>
          </a:xfrm>
          <a:prstGeom prst="don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38" name="Круг: прозрачная заливка 37">
            <a:extLst>
              <a:ext uri="{FF2B5EF4-FFF2-40B4-BE49-F238E27FC236}">
                <a16:creationId xmlns:a16="http://schemas.microsoft.com/office/drawing/2014/main" id="{F101E5B0-BB2F-44A8-BE3C-B983B9122694}"/>
              </a:ext>
            </a:extLst>
          </p:cNvPr>
          <p:cNvSpPr/>
          <p:nvPr/>
        </p:nvSpPr>
        <p:spPr>
          <a:xfrm>
            <a:off x="525732" y="3997390"/>
            <a:ext cx="914400" cy="914400"/>
          </a:xfrm>
          <a:prstGeom prst="don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39" name="Круг: прозрачная заливка 38">
            <a:extLst>
              <a:ext uri="{FF2B5EF4-FFF2-40B4-BE49-F238E27FC236}">
                <a16:creationId xmlns:a16="http://schemas.microsoft.com/office/drawing/2014/main" id="{DDB1547D-A798-49C8-AA32-938B84945798}"/>
              </a:ext>
            </a:extLst>
          </p:cNvPr>
          <p:cNvSpPr/>
          <p:nvPr/>
        </p:nvSpPr>
        <p:spPr>
          <a:xfrm>
            <a:off x="83023" y="4911790"/>
            <a:ext cx="914400" cy="914400"/>
          </a:xfrm>
          <a:prstGeom prst="don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6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EFDD0B-0677-4657-9495-144ACDC57BA7}"/>
              </a:ext>
            </a:extLst>
          </p:cNvPr>
          <p:cNvSpPr/>
          <p:nvPr/>
        </p:nvSpPr>
        <p:spPr>
          <a:xfrm>
            <a:off x="0" y="-1"/>
            <a:ext cx="12192000" cy="67403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u-RU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u-RU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u-RU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474DFA-09CE-493E-9D62-0E4BD735491D}"/>
              </a:ext>
            </a:extLst>
          </p:cNvPr>
          <p:cNvSpPr/>
          <p:nvPr/>
        </p:nvSpPr>
        <p:spPr>
          <a:xfrm>
            <a:off x="1314888" y="2967335"/>
            <a:ext cx="95622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ДЯКУЮ ЗА УВАГУ!!!</a:t>
            </a:r>
          </a:p>
        </p:txBody>
      </p:sp>
    </p:spTree>
    <p:extLst>
      <p:ext uri="{BB962C8B-B14F-4D97-AF65-F5344CB8AC3E}">
        <p14:creationId xmlns:p14="http://schemas.microsoft.com/office/powerpoint/2010/main" val="386027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BB69BF-92F2-4FB0-A2FC-2EDB6B0B3819}"/>
              </a:ext>
            </a:extLst>
          </p:cNvPr>
          <p:cNvSpPr txBox="1"/>
          <p:nvPr/>
        </p:nvSpPr>
        <p:spPr>
          <a:xfrm>
            <a:off x="755375" y="4134680"/>
            <a:ext cx="5340626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 err="1"/>
              <a:t>Повноту</a:t>
            </a:r>
            <a:r>
              <a:rPr lang="ru-RU" i="1" dirty="0"/>
              <a:t> </a:t>
            </a:r>
            <a:r>
              <a:rPr lang="ru-RU" i="1" dirty="0" err="1"/>
              <a:t>презентації</a:t>
            </a:r>
            <a:r>
              <a:rPr lang="ru-RU" i="1" dirty="0"/>
              <a:t> </a:t>
            </a:r>
            <a:r>
              <a:rPr lang="ru-RU" i="1" dirty="0" err="1"/>
              <a:t>дисциплін</a:t>
            </a:r>
            <a:r>
              <a:rPr lang="ru-RU" i="1" dirty="0"/>
              <a:t>, </a:t>
            </a:r>
            <a:r>
              <a:rPr lang="ru-RU" i="1" dirty="0" err="1"/>
              <a:t>системи</a:t>
            </a:r>
            <a:r>
              <a:rPr lang="ru-RU" i="1" dirty="0"/>
              <a:t> та </a:t>
            </a:r>
            <a:r>
              <a:rPr lang="ru-RU" i="1" dirty="0" err="1"/>
              <a:t>критерії</a:t>
            </a:r>
            <a:r>
              <a:rPr lang="ru-RU" i="1" dirty="0"/>
              <a:t> </a:t>
            </a:r>
            <a:r>
              <a:rPr lang="ru-RU" i="1" dirty="0" err="1"/>
              <a:t>оцінювання</a:t>
            </a:r>
            <a:r>
              <a:rPr lang="ru-RU" i="1" dirty="0"/>
              <a:t> </a:t>
            </a:r>
            <a:r>
              <a:rPr lang="ru-RU" i="1" dirty="0" err="1"/>
              <a:t>здобувачі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</a:t>
            </a:r>
            <a:r>
              <a:rPr lang="ru-RU" i="1" dirty="0" err="1"/>
              <a:t>оцінили</a:t>
            </a:r>
            <a:r>
              <a:rPr lang="ru-RU" i="1" dirty="0"/>
              <a:t>  у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3,999 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бали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21D594-B825-4ECD-8EBC-58F78140F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20" t="28181" r="22773" b="22941"/>
          <a:stretch/>
        </p:blipFill>
        <p:spPr>
          <a:xfrm>
            <a:off x="6652592" y="3345136"/>
            <a:ext cx="5022574" cy="24600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65285EE-206D-4BEA-AD44-BEC97159D3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505438"/>
              </p:ext>
            </p:extLst>
          </p:nvPr>
        </p:nvGraphicFramePr>
        <p:xfrm>
          <a:off x="755375" y="4273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EFA5640-FE99-4AE6-88C8-EABEE6D679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419466"/>
              </p:ext>
            </p:extLst>
          </p:nvPr>
        </p:nvGraphicFramePr>
        <p:xfrm>
          <a:off x="6308034" y="427382"/>
          <a:ext cx="55659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480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A073BB-DDA7-4C12-BABB-355195766858}"/>
              </a:ext>
            </a:extLst>
          </p:cNvPr>
          <p:cNvSpPr txBox="1"/>
          <p:nvPr/>
        </p:nvSpPr>
        <p:spPr>
          <a:xfrm>
            <a:off x="456209" y="3959087"/>
            <a:ext cx="5190699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організаційної</a:t>
            </a:r>
            <a:r>
              <a:rPr lang="ru-RU" i="1" dirty="0"/>
              <a:t> </a:t>
            </a:r>
            <a:r>
              <a:rPr lang="ru-RU" i="1" dirty="0" err="1"/>
              <a:t>культури</a:t>
            </a:r>
            <a:r>
              <a:rPr lang="ru-RU" i="1" dirty="0"/>
              <a:t> </a:t>
            </a:r>
            <a:r>
              <a:rPr lang="ru-RU" i="1" dirty="0" err="1"/>
              <a:t>викладачів</a:t>
            </a:r>
            <a:r>
              <a:rPr lang="ru-RU" i="1" dirty="0"/>
              <a:t> </a:t>
            </a:r>
            <a:r>
              <a:rPr lang="ru-RU" i="1" dirty="0" err="1"/>
              <a:t>дорівнює</a:t>
            </a:r>
            <a:r>
              <a:rPr lang="ru-RU" i="1" dirty="0"/>
              <a:t>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4,149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бали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489053B-EF0A-4D55-97CB-D4B14459E9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815349"/>
              </p:ext>
            </p:extLst>
          </p:nvPr>
        </p:nvGraphicFramePr>
        <p:xfrm>
          <a:off x="456209" y="3081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A4ED4BD-DFA3-4082-94A3-05956F642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264105"/>
              </p:ext>
            </p:extLst>
          </p:nvPr>
        </p:nvGraphicFramePr>
        <p:xfrm>
          <a:off x="6692348" y="308113"/>
          <a:ext cx="485029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4EE646-72E8-42C8-8E81-2035DB8EB6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65" t="30909" r="23587" b="21146"/>
          <a:stretch/>
        </p:blipFill>
        <p:spPr>
          <a:xfrm>
            <a:off x="6692348" y="3196687"/>
            <a:ext cx="4850295" cy="24057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8432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634DC8-9613-4BE6-8454-2971D9645B3B}"/>
              </a:ext>
            </a:extLst>
          </p:cNvPr>
          <p:cNvSpPr txBox="1"/>
          <p:nvPr/>
        </p:nvSpPr>
        <p:spPr>
          <a:xfrm>
            <a:off x="5645426" y="298173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FEE8A8-8A16-4164-97C4-B223EDAA0DC3}"/>
              </a:ext>
            </a:extLst>
          </p:cNvPr>
          <p:cNvSpPr/>
          <p:nvPr/>
        </p:nvSpPr>
        <p:spPr>
          <a:xfrm>
            <a:off x="422223" y="3385930"/>
            <a:ext cx="5483902" cy="26281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i="1" dirty="0" err="1"/>
              <a:t>Оцінка</a:t>
            </a:r>
            <a:r>
              <a:rPr lang="ru-RU" i="1" dirty="0"/>
              <a:t> </a:t>
            </a:r>
            <a:r>
              <a:rPr lang="ru-RU" i="1" dirty="0" err="1"/>
              <a:t>критерію</a:t>
            </a:r>
            <a:r>
              <a:rPr lang="ru-RU" i="1" dirty="0"/>
              <a:t> об</a:t>
            </a:r>
            <a:r>
              <a:rPr lang="en-US" i="1" dirty="0"/>
              <a:t>’</a:t>
            </a:r>
            <a:r>
              <a:rPr lang="ru-RU" i="1" dirty="0" err="1"/>
              <a:t>єктивності</a:t>
            </a:r>
            <a:r>
              <a:rPr lang="ru-RU" i="1" dirty="0"/>
              <a:t> та </a:t>
            </a:r>
            <a:r>
              <a:rPr lang="ru-RU" i="1" dirty="0" err="1"/>
              <a:t>прозорості</a:t>
            </a:r>
            <a:r>
              <a:rPr lang="ru-RU" i="1" dirty="0"/>
              <a:t> </a:t>
            </a:r>
            <a:r>
              <a:rPr lang="ru-RU" i="1" dirty="0" err="1"/>
              <a:t>оцінювання</a:t>
            </a:r>
            <a:r>
              <a:rPr lang="ru-RU" i="1" dirty="0"/>
              <a:t> </a:t>
            </a:r>
            <a:r>
              <a:rPr lang="ru-RU" i="1" dirty="0" err="1"/>
              <a:t>викладачами</a:t>
            </a:r>
            <a:r>
              <a:rPr lang="ru-RU" i="1" dirty="0"/>
              <a:t> </a:t>
            </a:r>
            <a:r>
              <a:rPr lang="ru-RU" i="1" dirty="0" err="1"/>
              <a:t>знань</a:t>
            </a:r>
            <a:r>
              <a:rPr lang="ru-RU" i="1" dirty="0"/>
              <a:t> </a:t>
            </a:r>
            <a:r>
              <a:rPr lang="ru-RU" i="1" dirty="0" err="1"/>
              <a:t>студентів</a:t>
            </a:r>
            <a:r>
              <a:rPr lang="ru-RU" i="1" dirty="0"/>
              <a:t> становить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4,084 </a:t>
            </a:r>
            <a:r>
              <a:rPr lang="ru-RU" i="1" dirty="0" err="1"/>
              <a:t>бали</a:t>
            </a:r>
            <a:r>
              <a:rPr lang="ru-RU" i="1" dirty="0"/>
              <a:t>  </a:t>
            </a:r>
            <a:endParaRPr lang="ru-UA" i="1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61DB2E1-4550-433F-9EF4-467F6F7937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235895"/>
              </p:ext>
            </p:extLst>
          </p:nvPr>
        </p:nvGraphicFramePr>
        <p:xfrm>
          <a:off x="422222" y="477078"/>
          <a:ext cx="5483902" cy="290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F3B0DE-D1AC-49EB-821B-02BD07125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39" t="34388" r="22500" b="19792"/>
          <a:stretch/>
        </p:blipFill>
        <p:spPr>
          <a:xfrm>
            <a:off x="6559826" y="477078"/>
            <a:ext cx="5115340" cy="23632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0B0FD6B-7EA4-48D2-A9CF-D0CA1FC7F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643072"/>
              </p:ext>
            </p:extLst>
          </p:nvPr>
        </p:nvGraphicFramePr>
        <p:xfrm>
          <a:off x="6559826" y="3270904"/>
          <a:ext cx="52034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164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DF33F9-4368-427A-8B0A-9502070A9473}"/>
              </a:ext>
            </a:extLst>
          </p:cNvPr>
          <p:cNvSpPr txBox="1"/>
          <p:nvPr/>
        </p:nvSpPr>
        <p:spPr>
          <a:xfrm>
            <a:off x="5923611" y="442535"/>
            <a:ext cx="5835627" cy="8809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відкритості</a:t>
            </a:r>
            <a:r>
              <a:rPr lang="ru-RU" i="1" dirty="0"/>
              <a:t> та </a:t>
            </a:r>
            <a:r>
              <a:rPr lang="ru-RU" i="1" dirty="0" err="1"/>
              <a:t>доступності</a:t>
            </a:r>
            <a:r>
              <a:rPr lang="ru-RU" i="1" dirty="0"/>
              <a:t> </a:t>
            </a:r>
            <a:r>
              <a:rPr lang="ru-RU" i="1" dirty="0" err="1"/>
              <a:t>викладачів</a:t>
            </a:r>
            <a:r>
              <a:rPr lang="ru-RU" i="1" dirty="0"/>
              <a:t>  </a:t>
            </a:r>
            <a:r>
              <a:rPr lang="ru-RU" i="1" dirty="0" err="1"/>
              <a:t>здобувачі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</a:t>
            </a:r>
            <a:r>
              <a:rPr lang="ru-RU" i="1" dirty="0" err="1"/>
              <a:t>оцінили</a:t>
            </a:r>
            <a:r>
              <a:rPr lang="ru-RU" i="1" dirty="0"/>
              <a:t> у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4,103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бали</a:t>
            </a:r>
            <a:endParaRPr lang="ru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3BE6AAB-5B1D-4209-84E5-906288D73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4251"/>
              </p:ext>
            </p:extLst>
          </p:nvPr>
        </p:nvGraphicFramePr>
        <p:xfrm>
          <a:off x="563217" y="2816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2E866F-403A-44F8-8688-5BFA1E1E2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56" t="23755" r="22609" b="26559"/>
          <a:stretch/>
        </p:blipFill>
        <p:spPr>
          <a:xfrm>
            <a:off x="5923611" y="2572206"/>
            <a:ext cx="5966082" cy="29406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2B65D6E-0A7D-425D-890E-0699B0FDD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998559"/>
              </p:ext>
            </p:extLst>
          </p:nvPr>
        </p:nvGraphicFramePr>
        <p:xfrm>
          <a:off x="563217" y="30248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296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ED3CE-6203-4275-9E32-14E54F62AA8F}"/>
              </a:ext>
            </a:extLst>
          </p:cNvPr>
          <p:cNvSpPr txBox="1"/>
          <p:nvPr/>
        </p:nvSpPr>
        <p:spPr>
          <a:xfrm>
            <a:off x="5981076" y="734518"/>
            <a:ext cx="5636302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 err="1"/>
              <a:t>Вимогливість</a:t>
            </a:r>
            <a:r>
              <a:rPr lang="ru-RU" i="1" dirty="0"/>
              <a:t> </a:t>
            </a:r>
            <a:r>
              <a:rPr lang="ru-RU" i="1" dirty="0" err="1"/>
              <a:t>викладачів</a:t>
            </a:r>
            <a:r>
              <a:rPr lang="ru-RU" i="1" dirty="0"/>
              <a:t> до </a:t>
            </a:r>
            <a:r>
              <a:rPr lang="ru-RU" i="1" dirty="0" err="1"/>
              <a:t>студентів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i="1" dirty="0"/>
              <a:t> час </a:t>
            </a:r>
            <a:r>
              <a:rPr lang="ru-RU" i="1" dirty="0" err="1"/>
              <a:t>навчання</a:t>
            </a:r>
            <a:r>
              <a:rPr lang="ru-RU" i="1" dirty="0"/>
              <a:t> </a:t>
            </a:r>
            <a:r>
              <a:rPr lang="ru-RU" i="1" dirty="0" err="1"/>
              <a:t>здобувачі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</a:t>
            </a:r>
            <a:r>
              <a:rPr lang="ru-RU" i="1" dirty="0" err="1"/>
              <a:t>охарактеризували</a:t>
            </a:r>
            <a:r>
              <a:rPr lang="ru-RU" i="1" dirty="0"/>
              <a:t> у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4,113 </a:t>
            </a:r>
            <a:r>
              <a:rPr lang="ru-RU" i="1" dirty="0"/>
              <a:t>бала</a:t>
            </a:r>
            <a:endParaRPr lang="ru-UA" i="1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A23D4B8-ED4F-452C-A70A-0138CA6C34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474348"/>
              </p:ext>
            </p:extLst>
          </p:nvPr>
        </p:nvGraphicFramePr>
        <p:xfrm>
          <a:off x="364435" y="4406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ED8CB2-9C6F-4D72-9467-7EBFAD1AC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21" t="38931" r="22843" b="14477"/>
          <a:stretch/>
        </p:blipFill>
        <p:spPr>
          <a:xfrm>
            <a:off x="364435" y="3419060"/>
            <a:ext cx="5261114" cy="24950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D86098A-C197-4E85-B2B9-5117E01747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858960"/>
              </p:ext>
            </p:extLst>
          </p:nvPr>
        </p:nvGraphicFramePr>
        <p:xfrm>
          <a:off x="6407425" y="2534478"/>
          <a:ext cx="54201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72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2234BE-B2A8-4F82-BD2D-BE49CB1D15AB}"/>
              </a:ext>
            </a:extLst>
          </p:cNvPr>
          <p:cNvSpPr txBox="1"/>
          <p:nvPr/>
        </p:nvSpPr>
        <p:spPr>
          <a:xfrm>
            <a:off x="1015583" y="3963921"/>
            <a:ext cx="4267200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 err="1"/>
              <a:t>Вміння</a:t>
            </a:r>
            <a:r>
              <a:rPr lang="ru-RU" i="1" dirty="0"/>
              <a:t> </a:t>
            </a:r>
            <a:r>
              <a:rPr lang="ru-RU" i="1" dirty="0" err="1"/>
              <a:t>зацікавити</a:t>
            </a:r>
            <a:r>
              <a:rPr lang="ru-RU" i="1" dirty="0"/>
              <a:t> до </a:t>
            </a:r>
            <a:r>
              <a:rPr lang="ru-RU" i="1" dirty="0" err="1"/>
              <a:t>вивчення</a:t>
            </a:r>
            <a:r>
              <a:rPr lang="ru-RU" i="1" dirty="0"/>
              <a:t> </a:t>
            </a:r>
            <a:r>
              <a:rPr lang="ru-RU" i="1" dirty="0" err="1"/>
              <a:t>дисциплін</a:t>
            </a:r>
            <a:r>
              <a:rPr lang="ru-RU" i="1" dirty="0"/>
              <a:t> </a:t>
            </a:r>
            <a:r>
              <a:rPr lang="ru-RU" i="1" dirty="0" err="1"/>
              <a:t>здобувачі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</a:t>
            </a:r>
            <a:r>
              <a:rPr lang="ru-RU" i="1" dirty="0" err="1"/>
              <a:t>оцінили</a:t>
            </a:r>
            <a:r>
              <a:rPr lang="ru-RU" i="1" dirty="0"/>
              <a:t> у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4,035 бала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7CD36BB-CCE1-4C33-886E-D8DF913F3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152756"/>
              </p:ext>
            </p:extLst>
          </p:nvPr>
        </p:nvGraphicFramePr>
        <p:xfrm>
          <a:off x="377687" y="3876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3D5F755-B691-4064-BA70-6A3C45B1B8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223841"/>
              </p:ext>
            </p:extLst>
          </p:nvPr>
        </p:nvGraphicFramePr>
        <p:xfrm>
          <a:off x="6371877" y="529191"/>
          <a:ext cx="546472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2A78A4-1C10-46AD-952A-B0383F37EC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74" t="40190" r="23587" b="10318"/>
          <a:stretch/>
        </p:blipFill>
        <p:spPr>
          <a:xfrm>
            <a:off x="6371877" y="3272391"/>
            <a:ext cx="5464729" cy="280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3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D753E3-C533-4E44-96FD-AE1EC0E210CA}"/>
              </a:ext>
            </a:extLst>
          </p:cNvPr>
          <p:cNvSpPr txBox="1"/>
          <p:nvPr/>
        </p:nvSpPr>
        <p:spPr>
          <a:xfrm>
            <a:off x="6076120" y="4234179"/>
            <a:ext cx="5736129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 err="1"/>
              <a:t>Корисність</a:t>
            </a:r>
            <a:r>
              <a:rPr lang="ru-RU" i="1" dirty="0"/>
              <a:t> методичного </a:t>
            </a:r>
            <a:r>
              <a:rPr lang="ru-RU" i="1" dirty="0" err="1"/>
              <a:t>забезпечення</a:t>
            </a:r>
            <a:r>
              <a:rPr lang="ru-RU" i="1" dirty="0"/>
              <a:t> при </a:t>
            </a:r>
            <a:r>
              <a:rPr lang="ru-RU" i="1" dirty="0" err="1"/>
              <a:t>вивченні</a:t>
            </a:r>
            <a:r>
              <a:rPr lang="ru-RU" i="1" dirty="0"/>
              <a:t> </a:t>
            </a:r>
            <a:r>
              <a:rPr lang="ru-RU" i="1" dirty="0" err="1"/>
              <a:t>дисциплін</a:t>
            </a:r>
            <a:r>
              <a:rPr lang="ru-RU" i="1" dirty="0"/>
              <a:t>  становить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4,128 бала 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4EFB89D-A2C4-4222-BCC7-0F5CB024F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947124"/>
              </p:ext>
            </p:extLst>
          </p:nvPr>
        </p:nvGraphicFramePr>
        <p:xfrm>
          <a:off x="457200" y="2948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AA4C08-D94A-4C66-B598-456D5190B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74" t="30908" r="23478" b="21340"/>
          <a:stretch/>
        </p:blipFill>
        <p:spPr>
          <a:xfrm>
            <a:off x="6076120" y="315883"/>
            <a:ext cx="5658680" cy="2795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32FF8A4-ABDD-489B-A56F-DDBC1B74E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459349"/>
              </p:ext>
            </p:extLst>
          </p:nvPr>
        </p:nvGraphicFramePr>
        <p:xfrm>
          <a:off x="642730" y="30380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1392982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1154</TotalTime>
  <Words>764</Words>
  <Application>Microsoft Office PowerPoint</Application>
  <PresentationFormat>Широкоэкранный</PresentationFormat>
  <Paragraphs>146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Palatino Linotype</vt:lpstr>
      <vt:lpstr>Галерея</vt:lpstr>
      <vt:lpstr>МАЛИНСЬКИЙ ФАХОВИЙ КОЛЕДЖ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111</cp:revision>
  <dcterms:created xsi:type="dcterms:W3CDTF">2022-01-21T09:03:30Z</dcterms:created>
  <dcterms:modified xsi:type="dcterms:W3CDTF">2022-01-31T10:19:51Z</dcterms:modified>
</cp:coreProperties>
</file>